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0" r:id="rId22"/>
    <p:sldId id="279" r:id="rId23"/>
    <p:sldId id="278" r:id="rId24"/>
    <p:sldId id="277"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72" d="100"/>
          <a:sy n="72" d="100"/>
        </p:scale>
        <p:origin x="9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1F2C1-99EC-4357-A119-22047B5F159F}" type="datetimeFigureOut">
              <a:rPr lang="en-US" smtClean="0"/>
              <a:t>3/14/2017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7805F-02ED-4390-8832-761E6FC14757}" type="slidenum">
              <a:rPr lang="en-US" smtClean="0"/>
              <a:t>‹#›</a:t>
            </a:fld>
            <a:endParaRPr lang="en-US"/>
          </a:p>
        </p:txBody>
      </p:sp>
    </p:spTree>
    <p:extLst>
      <p:ext uri="{BB962C8B-B14F-4D97-AF65-F5344CB8AC3E}">
        <p14:creationId xmlns:p14="http://schemas.microsoft.com/office/powerpoint/2010/main" val="355481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37805F-02ED-4390-8832-761E6FC14757}" type="slidenum">
              <a:rPr lang="en-US" smtClean="0"/>
              <a:t>6</a:t>
            </a:fld>
            <a:endParaRPr lang="en-US"/>
          </a:p>
        </p:txBody>
      </p:sp>
    </p:spTree>
    <p:extLst>
      <p:ext uri="{BB962C8B-B14F-4D97-AF65-F5344CB8AC3E}">
        <p14:creationId xmlns:p14="http://schemas.microsoft.com/office/powerpoint/2010/main" val="377387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Shape 14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6" name="Shape 145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a:solidFill>
                  <a:schemeClr val="dk1"/>
                </a:solidFill>
                <a:latin typeface="Calibri"/>
                <a:ea typeface="Calibri"/>
                <a:cs typeface="Calibri"/>
                <a:sym typeface="Calibri"/>
              </a:rPr>
              <a:t>Slides 51 through 53 is a test of “Approvable” or “Not Approvable”.</a:t>
            </a:r>
          </a:p>
          <a:p>
            <a:pPr marL="0" marR="0" lvl="0" indent="0" algn="l" rtl="0">
              <a:spcBef>
                <a:spcPts val="0"/>
              </a:spcBef>
              <a:buSzPct val="25000"/>
              <a:buNone/>
            </a:pPr>
            <a:r>
              <a:rPr lang="en" sz="1200">
                <a:solidFill>
                  <a:schemeClr val="dk1"/>
                </a:solidFill>
                <a:latin typeface="Calibri"/>
                <a:ea typeface="Calibri"/>
                <a:cs typeface="Calibri"/>
                <a:sym typeface="Calibri"/>
              </a:rPr>
              <a:t>Total budget to be entered into the “Total General Fund Budget Expenditures for LCAP Year” box would be the $48,767,549 amounts from line B.9) in the Total Fund column.</a:t>
            </a:r>
          </a:p>
        </p:txBody>
      </p:sp>
      <p:sp>
        <p:nvSpPr>
          <p:cNvPr id="1457" name="Shape 145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a:solidFill>
                  <a:schemeClr val="dk1"/>
                </a:solidFill>
                <a:latin typeface="Calibri"/>
                <a:ea typeface="Calibri"/>
                <a:cs typeface="Calibri"/>
                <a:sym typeface="Calibri"/>
              </a:rPr>
              <a:t>22</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6009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Shape 1497"/>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98" name="Shape 14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975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1EE3EC-4925-464E-B343-9CF99BD3D664}"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2C36B-505A-4CAA-B424-61A8DDF7D81A}" type="slidenum">
              <a:rPr lang="en-US" smtClean="0"/>
              <a:t>‹#›</a:t>
            </a:fld>
            <a:endParaRPr lang="en-US"/>
          </a:p>
        </p:txBody>
      </p:sp>
    </p:spTree>
    <p:extLst>
      <p:ext uri="{BB962C8B-B14F-4D97-AF65-F5344CB8AC3E}">
        <p14:creationId xmlns:p14="http://schemas.microsoft.com/office/powerpoint/2010/main" val="363332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1EE3EC-4925-464E-B343-9CF99BD3D664}"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2C36B-505A-4CAA-B424-61A8DDF7D81A}" type="slidenum">
              <a:rPr lang="en-US" smtClean="0"/>
              <a:t>‹#›</a:t>
            </a:fld>
            <a:endParaRPr lang="en-US"/>
          </a:p>
        </p:txBody>
      </p:sp>
    </p:spTree>
    <p:extLst>
      <p:ext uri="{BB962C8B-B14F-4D97-AF65-F5344CB8AC3E}">
        <p14:creationId xmlns:p14="http://schemas.microsoft.com/office/powerpoint/2010/main" val="103039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1EE3EC-4925-464E-B343-9CF99BD3D664}"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2C36B-505A-4CAA-B424-61A8DDF7D81A}" type="slidenum">
              <a:rPr lang="en-US" smtClean="0"/>
              <a:t>‹#›</a:t>
            </a:fld>
            <a:endParaRPr lang="en-US"/>
          </a:p>
        </p:txBody>
      </p:sp>
    </p:spTree>
    <p:extLst>
      <p:ext uri="{BB962C8B-B14F-4D97-AF65-F5344CB8AC3E}">
        <p14:creationId xmlns:p14="http://schemas.microsoft.com/office/powerpoint/2010/main" val="426729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1EE3EC-4925-464E-B343-9CF99BD3D664}"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2C36B-505A-4CAA-B424-61A8DDF7D81A}" type="slidenum">
              <a:rPr lang="en-US" smtClean="0"/>
              <a:t>‹#›</a:t>
            </a:fld>
            <a:endParaRPr lang="en-US"/>
          </a:p>
        </p:txBody>
      </p:sp>
    </p:spTree>
    <p:extLst>
      <p:ext uri="{BB962C8B-B14F-4D97-AF65-F5344CB8AC3E}">
        <p14:creationId xmlns:p14="http://schemas.microsoft.com/office/powerpoint/2010/main" val="368422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1EE3EC-4925-464E-B343-9CF99BD3D664}"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2C36B-505A-4CAA-B424-61A8DDF7D81A}" type="slidenum">
              <a:rPr lang="en-US" smtClean="0"/>
              <a:t>‹#›</a:t>
            </a:fld>
            <a:endParaRPr lang="en-US"/>
          </a:p>
        </p:txBody>
      </p:sp>
    </p:spTree>
    <p:extLst>
      <p:ext uri="{BB962C8B-B14F-4D97-AF65-F5344CB8AC3E}">
        <p14:creationId xmlns:p14="http://schemas.microsoft.com/office/powerpoint/2010/main" val="3678283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1EE3EC-4925-464E-B343-9CF99BD3D664}"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2C36B-505A-4CAA-B424-61A8DDF7D81A}" type="slidenum">
              <a:rPr lang="en-US" smtClean="0"/>
              <a:t>‹#›</a:t>
            </a:fld>
            <a:endParaRPr lang="en-US"/>
          </a:p>
        </p:txBody>
      </p:sp>
    </p:spTree>
    <p:extLst>
      <p:ext uri="{BB962C8B-B14F-4D97-AF65-F5344CB8AC3E}">
        <p14:creationId xmlns:p14="http://schemas.microsoft.com/office/powerpoint/2010/main" val="327395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1EE3EC-4925-464E-B343-9CF99BD3D664}" type="datetimeFigureOut">
              <a:rPr lang="en-US" smtClean="0"/>
              <a:t>3/14/2017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2C36B-505A-4CAA-B424-61A8DDF7D81A}" type="slidenum">
              <a:rPr lang="en-US" smtClean="0"/>
              <a:t>‹#›</a:t>
            </a:fld>
            <a:endParaRPr lang="en-US"/>
          </a:p>
        </p:txBody>
      </p:sp>
    </p:spTree>
    <p:extLst>
      <p:ext uri="{BB962C8B-B14F-4D97-AF65-F5344CB8AC3E}">
        <p14:creationId xmlns:p14="http://schemas.microsoft.com/office/powerpoint/2010/main" val="117921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1EE3EC-4925-464E-B343-9CF99BD3D664}" type="datetimeFigureOut">
              <a:rPr lang="en-US" smtClean="0"/>
              <a:t>3/14/2017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2C36B-505A-4CAA-B424-61A8DDF7D81A}" type="slidenum">
              <a:rPr lang="en-US" smtClean="0"/>
              <a:t>‹#›</a:t>
            </a:fld>
            <a:endParaRPr lang="en-US"/>
          </a:p>
        </p:txBody>
      </p:sp>
    </p:spTree>
    <p:extLst>
      <p:ext uri="{BB962C8B-B14F-4D97-AF65-F5344CB8AC3E}">
        <p14:creationId xmlns:p14="http://schemas.microsoft.com/office/powerpoint/2010/main" val="205931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EE3EC-4925-464E-B343-9CF99BD3D664}" type="datetimeFigureOut">
              <a:rPr lang="en-US" smtClean="0"/>
              <a:t>3/14/2017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2C36B-505A-4CAA-B424-61A8DDF7D81A}" type="slidenum">
              <a:rPr lang="en-US" smtClean="0"/>
              <a:t>‹#›</a:t>
            </a:fld>
            <a:endParaRPr lang="en-US"/>
          </a:p>
        </p:txBody>
      </p:sp>
    </p:spTree>
    <p:extLst>
      <p:ext uri="{BB962C8B-B14F-4D97-AF65-F5344CB8AC3E}">
        <p14:creationId xmlns:p14="http://schemas.microsoft.com/office/powerpoint/2010/main" val="113824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1EE3EC-4925-464E-B343-9CF99BD3D664}"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2C36B-505A-4CAA-B424-61A8DDF7D81A}" type="slidenum">
              <a:rPr lang="en-US" smtClean="0"/>
              <a:t>‹#›</a:t>
            </a:fld>
            <a:endParaRPr lang="en-US"/>
          </a:p>
        </p:txBody>
      </p:sp>
    </p:spTree>
    <p:extLst>
      <p:ext uri="{BB962C8B-B14F-4D97-AF65-F5344CB8AC3E}">
        <p14:creationId xmlns:p14="http://schemas.microsoft.com/office/powerpoint/2010/main" val="177234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1EE3EC-4925-464E-B343-9CF99BD3D664}"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2C36B-505A-4CAA-B424-61A8DDF7D81A}" type="slidenum">
              <a:rPr lang="en-US" smtClean="0"/>
              <a:t>‹#›</a:t>
            </a:fld>
            <a:endParaRPr lang="en-US"/>
          </a:p>
        </p:txBody>
      </p:sp>
    </p:spTree>
    <p:extLst>
      <p:ext uri="{BB962C8B-B14F-4D97-AF65-F5344CB8AC3E}">
        <p14:creationId xmlns:p14="http://schemas.microsoft.com/office/powerpoint/2010/main" val="3370808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EE3EC-4925-464E-B343-9CF99BD3D664}" type="datetimeFigureOut">
              <a:rPr lang="en-US" smtClean="0"/>
              <a:t>3/14/2017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2C36B-505A-4CAA-B424-61A8DDF7D81A}" type="slidenum">
              <a:rPr lang="en-US" smtClean="0"/>
              <a:t>‹#›</a:t>
            </a:fld>
            <a:endParaRPr lang="en-US"/>
          </a:p>
        </p:txBody>
      </p:sp>
    </p:spTree>
    <p:extLst>
      <p:ext uri="{BB962C8B-B14F-4D97-AF65-F5344CB8AC3E}">
        <p14:creationId xmlns:p14="http://schemas.microsoft.com/office/powerpoint/2010/main" val="2016534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279ka65"/><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LCAP 2017</a:t>
            </a:r>
            <a:endParaRPr lang="en-US" dirty="0"/>
          </a:p>
        </p:txBody>
      </p:sp>
      <p:sp>
        <p:nvSpPr>
          <p:cNvPr id="3" name="Subtitle 2"/>
          <p:cNvSpPr>
            <a:spLocks noGrp="1"/>
          </p:cNvSpPr>
          <p:nvPr>
            <p:ph type="subTitle" idx="1"/>
          </p:nvPr>
        </p:nvSpPr>
        <p:spPr/>
        <p:txBody>
          <a:bodyPr/>
          <a:lstStyle/>
          <a:p>
            <a:r>
              <a:rPr lang="en-US" dirty="0" smtClean="0"/>
              <a:t>Budget Summary  Guidelines and </a:t>
            </a:r>
          </a:p>
          <a:p>
            <a:r>
              <a:rPr lang="en-US" dirty="0" smtClean="0"/>
              <a:t>Examples of Writing Expenditures for Goals Actions and Services </a:t>
            </a:r>
          </a:p>
          <a:p>
            <a:r>
              <a:rPr lang="en-US" dirty="0" smtClean="0"/>
              <a:t>in the new  LCAP Template</a:t>
            </a:r>
            <a:endParaRPr lang="en-US" dirty="0"/>
          </a:p>
        </p:txBody>
      </p:sp>
    </p:spTree>
    <p:extLst>
      <p:ext uri="{BB962C8B-B14F-4D97-AF65-F5344CB8AC3E}">
        <p14:creationId xmlns:p14="http://schemas.microsoft.com/office/powerpoint/2010/main" val="4172974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2192000" cy="827193"/>
          </a:xfrm>
          <a:custGeom>
            <a:avLst/>
            <a:gdLst/>
            <a:ahLst/>
            <a:cxnLst/>
            <a:rect l="l" t="t" r="r" b="b"/>
            <a:pathLst>
              <a:path w="9144000" h="620395">
                <a:moveTo>
                  <a:pt x="0" y="0"/>
                </a:moveTo>
                <a:lnTo>
                  <a:pt x="9143999" y="0"/>
                </a:lnTo>
                <a:lnTo>
                  <a:pt x="9143999" y="620399"/>
                </a:lnTo>
                <a:lnTo>
                  <a:pt x="0" y="620399"/>
                </a:lnTo>
                <a:lnTo>
                  <a:pt x="0" y="0"/>
                </a:lnTo>
                <a:close/>
              </a:path>
            </a:pathLst>
          </a:custGeom>
          <a:solidFill>
            <a:srgbClr val="0B5394"/>
          </a:solidFill>
        </p:spPr>
        <p:txBody>
          <a:bodyPr wrap="square" lIns="0" tIns="0" rIns="0" bIns="0" rtlCol="0"/>
          <a:lstStyle/>
          <a:p>
            <a:endParaRPr sz="2400"/>
          </a:p>
        </p:txBody>
      </p:sp>
      <p:sp>
        <p:nvSpPr>
          <p:cNvPr id="3" name="object 3"/>
          <p:cNvSpPr txBox="1">
            <a:spLocks noGrp="1"/>
          </p:cNvSpPr>
          <p:nvPr>
            <p:ph type="title"/>
          </p:nvPr>
        </p:nvSpPr>
        <p:spPr>
          <a:xfrm>
            <a:off x="2184472" y="45713"/>
            <a:ext cx="7582747" cy="677108"/>
          </a:xfrm>
          <a:prstGeom prst="rect">
            <a:avLst/>
          </a:prstGeom>
        </p:spPr>
        <p:txBody>
          <a:bodyPr vert="horz" wrap="square" lIns="0" tIns="0" rIns="0" bIns="0" rtlCol="0" anchor="ctr">
            <a:spAutoFit/>
          </a:bodyPr>
          <a:lstStyle/>
          <a:p>
            <a:pPr marL="16933">
              <a:lnSpc>
                <a:spcPct val="100000"/>
              </a:lnSpc>
            </a:pPr>
            <a:r>
              <a:rPr spc="-7" dirty="0"/>
              <a:t>Completing the Budget Summary</a:t>
            </a:r>
          </a:p>
        </p:txBody>
      </p:sp>
      <p:sp>
        <p:nvSpPr>
          <p:cNvPr id="4" name="object 4"/>
          <p:cNvSpPr/>
          <p:nvPr/>
        </p:nvSpPr>
        <p:spPr>
          <a:xfrm>
            <a:off x="1862668" y="940101"/>
            <a:ext cx="8382265" cy="5853332"/>
          </a:xfrm>
          <a:prstGeom prst="rect">
            <a:avLst/>
          </a:prstGeom>
          <a:blipFill>
            <a:blip r:embed="rId2" cstate="print"/>
            <a:stretch>
              <a:fillRect/>
            </a:stretch>
          </a:blipFill>
        </p:spPr>
        <p:txBody>
          <a:bodyPr wrap="square" lIns="0" tIns="0" rIns="0" bIns="0" rtlCol="0"/>
          <a:lstStyle/>
          <a:p>
            <a:endParaRPr sz="2400"/>
          </a:p>
        </p:txBody>
      </p:sp>
      <p:sp>
        <p:nvSpPr>
          <p:cNvPr id="5" name="object 5"/>
          <p:cNvSpPr/>
          <p:nvPr/>
        </p:nvSpPr>
        <p:spPr>
          <a:xfrm>
            <a:off x="8846201" y="973932"/>
            <a:ext cx="412327" cy="701040"/>
          </a:xfrm>
          <a:custGeom>
            <a:avLst/>
            <a:gdLst/>
            <a:ahLst/>
            <a:cxnLst/>
            <a:rect l="l" t="t" r="r" b="b"/>
            <a:pathLst>
              <a:path w="309245" h="525780">
                <a:moveTo>
                  <a:pt x="0" y="371249"/>
                </a:moveTo>
                <a:lnTo>
                  <a:pt x="77174" y="371249"/>
                </a:lnTo>
                <a:lnTo>
                  <a:pt x="77174" y="0"/>
                </a:lnTo>
                <a:lnTo>
                  <a:pt x="231524" y="0"/>
                </a:lnTo>
                <a:lnTo>
                  <a:pt x="231524" y="371249"/>
                </a:lnTo>
                <a:lnTo>
                  <a:pt x="308699" y="371249"/>
                </a:lnTo>
                <a:lnTo>
                  <a:pt x="154349" y="525599"/>
                </a:lnTo>
                <a:lnTo>
                  <a:pt x="0" y="371249"/>
                </a:lnTo>
                <a:close/>
              </a:path>
            </a:pathLst>
          </a:custGeom>
          <a:ln w="9524">
            <a:solidFill>
              <a:srgbClr val="595959"/>
            </a:solidFill>
          </a:ln>
        </p:spPr>
        <p:txBody>
          <a:bodyPr wrap="square" lIns="0" tIns="0" rIns="0" bIns="0" rtlCol="0"/>
          <a:lstStyle/>
          <a:p>
            <a:endParaRPr sz="2400"/>
          </a:p>
        </p:txBody>
      </p:sp>
      <p:sp>
        <p:nvSpPr>
          <p:cNvPr id="6" name="object 6"/>
          <p:cNvSpPr/>
          <p:nvPr/>
        </p:nvSpPr>
        <p:spPr>
          <a:xfrm>
            <a:off x="1216300" y="4685066"/>
            <a:ext cx="701040" cy="412327"/>
          </a:xfrm>
          <a:custGeom>
            <a:avLst/>
            <a:gdLst/>
            <a:ahLst/>
            <a:cxnLst/>
            <a:rect l="l" t="t" r="r" b="b"/>
            <a:pathLst>
              <a:path w="525780" h="309245">
                <a:moveTo>
                  <a:pt x="371249" y="308699"/>
                </a:moveTo>
                <a:lnTo>
                  <a:pt x="371249" y="231524"/>
                </a:lnTo>
                <a:lnTo>
                  <a:pt x="0" y="231524"/>
                </a:lnTo>
                <a:lnTo>
                  <a:pt x="0" y="77174"/>
                </a:lnTo>
                <a:lnTo>
                  <a:pt x="371249" y="77174"/>
                </a:lnTo>
                <a:lnTo>
                  <a:pt x="371249" y="0"/>
                </a:lnTo>
                <a:lnTo>
                  <a:pt x="525599" y="154349"/>
                </a:lnTo>
                <a:lnTo>
                  <a:pt x="371249" y="308699"/>
                </a:lnTo>
                <a:close/>
              </a:path>
            </a:pathLst>
          </a:custGeom>
          <a:ln w="9524">
            <a:solidFill>
              <a:srgbClr val="595959"/>
            </a:solidFill>
          </a:ln>
        </p:spPr>
        <p:txBody>
          <a:bodyPr wrap="square" lIns="0" tIns="0" rIns="0" bIns="0" rtlCol="0"/>
          <a:lstStyle/>
          <a:p>
            <a:endParaRPr sz="2400"/>
          </a:p>
        </p:txBody>
      </p:sp>
      <p:sp>
        <p:nvSpPr>
          <p:cNvPr id="7" name="object 7"/>
          <p:cNvSpPr/>
          <p:nvPr/>
        </p:nvSpPr>
        <p:spPr>
          <a:xfrm>
            <a:off x="8909099" y="4773433"/>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28574">
            <a:solidFill>
              <a:srgbClr val="FFFF00"/>
            </a:solidFill>
          </a:ln>
        </p:spPr>
        <p:txBody>
          <a:bodyPr wrap="square" lIns="0" tIns="0" rIns="0" bIns="0" rtlCol="0"/>
          <a:lstStyle/>
          <a:p>
            <a:endParaRPr sz="2400"/>
          </a:p>
        </p:txBody>
      </p:sp>
      <p:sp>
        <p:nvSpPr>
          <p:cNvPr id="8" name="object 8"/>
          <p:cNvSpPr/>
          <p:nvPr/>
        </p:nvSpPr>
        <p:spPr>
          <a:xfrm>
            <a:off x="8909099" y="4773433"/>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9524">
            <a:solidFill>
              <a:srgbClr val="000000"/>
            </a:solidFill>
          </a:ln>
        </p:spPr>
        <p:txBody>
          <a:bodyPr wrap="square" lIns="0" tIns="0" rIns="0" bIns="0" rtlCol="0"/>
          <a:lstStyle/>
          <a:p>
            <a:endParaRPr sz="2400"/>
          </a:p>
        </p:txBody>
      </p:sp>
      <p:sp>
        <p:nvSpPr>
          <p:cNvPr id="9" name="object 9"/>
          <p:cNvSpPr/>
          <p:nvPr/>
        </p:nvSpPr>
        <p:spPr>
          <a:xfrm>
            <a:off x="8869700" y="5782401"/>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28574">
            <a:solidFill>
              <a:srgbClr val="FFFF00"/>
            </a:solidFill>
          </a:ln>
        </p:spPr>
        <p:txBody>
          <a:bodyPr wrap="square" lIns="0" tIns="0" rIns="0" bIns="0" rtlCol="0"/>
          <a:lstStyle/>
          <a:p>
            <a:endParaRPr sz="2400"/>
          </a:p>
        </p:txBody>
      </p:sp>
      <p:sp>
        <p:nvSpPr>
          <p:cNvPr id="10" name="object 10"/>
          <p:cNvSpPr/>
          <p:nvPr/>
        </p:nvSpPr>
        <p:spPr>
          <a:xfrm>
            <a:off x="8869700" y="5782401"/>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9524">
            <a:solidFill>
              <a:srgbClr val="000000"/>
            </a:solidFill>
          </a:ln>
        </p:spPr>
        <p:txBody>
          <a:bodyPr wrap="square" lIns="0" tIns="0" rIns="0" bIns="0" rtlCol="0"/>
          <a:lstStyle/>
          <a:p>
            <a:endParaRPr sz="2400"/>
          </a:p>
        </p:txBody>
      </p:sp>
      <p:sp>
        <p:nvSpPr>
          <p:cNvPr id="11" name="object 11"/>
          <p:cNvSpPr/>
          <p:nvPr/>
        </p:nvSpPr>
        <p:spPr>
          <a:xfrm>
            <a:off x="8869700" y="6213366"/>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28574">
            <a:solidFill>
              <a:srgbClr val="FFFF00"/>
            </a:solidFill>
          </a:ln>
        </p:spPr>
        <p:txBody>
          <a:bodyPr wrap="square" lIns="0" tIns="0" rIns="0" bIns="0" rtlCol="0"/>
          <a:lstStyle/>
          <a:p>
            <a:endParaRPr sz="2400"/>
          </a:p>
        </p:txBody>
      </p:sp>
      <p:sp>
        <p:nvSpPr>
          <p:cNvPr id="12" name="object 12"/>
          <p:cNvSpPr/>
          <p:nvPr/>
        </p:nvSpPr>
        <p:spPr>
          <a:xfrm>
            <a:off x="8869700" y="6213366"/>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9524">
            <a:solidFill>
              <a:srgbClr val="000000"/>
            </a:solidFill>
          </a:ln>
        </p:spPr>
        <p:txBody>
          <a:bodyPr wrap="square" lIns="0" tIns="0" rIns="0" bIns="0" rtlCol="0"/>
          <a:lstStyle/>
          <a:p>
            <a:endParaRPr sz="2400"/>
          </a:p>
        </p:txBody>
      </p:sp>
      <p:sp>
        <p:nvSpPr>
          <p:cNvPr id="13" name="object 13"/>
          <p:cNvSpPr/>
          <p:nvPr/>
        </p:nvSpPr>
        <p:spPr>
          <a:xfrm>
            <a:off x="1331899" y="5707999"/>
            <a:ext cx="701040" cy="412327"/>
          </a:xfrm>
          <a:custGeom>
            <a:avLst/>
            <a:gdLst/>
            <a:ahLst/>
            <a:cxnLst/>
            <a:rect l="l" t="t" r="r" b="b"/>
            <a:pathLst>
              <a:path w="525780" h="309245">
                <a:moveTo>
                  <a:pt x="371249" y="308699"/>
                </a:moveTo>
                <a:lnTo>
                  <a:pt x="371249" y="231524"/>
                </a:lnTo>
                <a:lnTo>
                  <a:pt x="0" y="231524"/>
                </a:lnTo>
                <a:lnTo>
                  <a:pt x="0" y="77174"/>
                </a:lnTo>
                <a:lnTo>
                  <a:pt x="371249" y="77174"/>
                </a:lnTo>
                <a:lnTo>
                  <a:pt x="371249" y="0"/>
                </a:lnTo>
                <a:lnTo>
                  <a:pt x="525599" y="154349"/>
                </a:lnTo>
                <a:lnTo>
                  <a:pt x="371249" y="308699"/>
                </a:lnTo>
                <a:close/>
              </a:path>
            </a:pathLst>
          </a:custGeom>
          <a:ln w="9524">
            <a:solidFill>
              <a:srgbClr val="595959"/>
            </a:solidFill>
          </a:ln>
        </p:spPr>
        <p:txBody>
          <a:bodyPr wrap="square" lIns="0" tIns="0" rIns="0" bIns="0" rtlCol="0"/>
          <a:lstStyle/>
          <a:p>
            <a:endParaRPr sz="2400"/>
          </a:p>
        </p:txBody>
      </p:sp>
      <p:sp>
        <p:nvSpPr>
          <p:cNvPr id="14" name="object 14"/>
          <p:cNvSpPr/>
          <p:nvPr/>
        </p:nvSpPr>
        <p:spPr>
          <a:xfrm>
            <a:off x="1331899" y="6177534"/>
            <a:ext cx="701040" cy="412327"/>
          </a:xfrm>
          <a:custGeom>
            <a:avLst/>
            <a:gdLst/>
            <a:ahLst/>
            <a:cxnLst/>
            <a:rect l="l" t="t" r="r" b="b"/>
            <a:pathLst>
              <a:path w="525780" h="309245">
                <a:moveTo>
                  <a:pt x="371249" y="308699"/>
                </a:moveTo>
                <a:lnTo>
                  <a:pt x="371249" y="231524"/>
                </a:lnTo>
                <a:lnTo>
                  <a:pt x="0" y="231524"/>
                </a:lnTo>
                <a:lnTo>
                  <a:pt x="0" y="77174"/>
                </a:lnTo>
                <a:lnTo>
                  <a:pt x="371249" y="77174"/>
                </a:lnTo>
                <a:lnTo>
                  <a:pt x="371249" y="0"/>
                </a:lnTo>
                <a:lnTo>
                  <a:pt x="525599" y="154349"/>
                </a:lnTo>
                <a:lnTo>
                  <a:pt x="371249" y="308699"/>
                </a:lnTo>
                <a:close/>
              </a:path>
            </a:pathLst>
          </a:custGeom>
          <a:ln w="9524">
            <a:solidFill>
              <a:srgbClr val="595959"/>
            </a:solidFill>
          </a:ln>
        </p:spPr>
        <p:txBody>
          <a:bodyPr wrap="square" lIns="0" tIns="0" rIns="0" bIns="0" rtlCol="0"/>
          <a:lstStyle/>
          <a:p>
            <a:endParaRPr sz="2400"/>
          </a:p>
        </p:txBody>
      </p:sp>
      <p:sp>
        <p:nvSpPr>
          <p:cNvPr id="15" name="object 15"/>
          <p:cNvSpPr/>
          <p:nvPr/>
        </p:nvSpPr>
        <p:spPr>
          <a:xfrm>
            <a:off x="9217658" y="5258074"/>
            <a:ext cx="303105" cy="303105"/>
          </a:xfrm>
          <a:custGeom>
            <a:avLst/>
            <a:gdLst/>
            <a:ahLst/>
            <a:cxnLst/>
            <a:rect l="l" t="t" r="r" b="b"/>
            <a:pathLst>
              <a:path w="227329" h="227329">
                <a:moveTo>
                  <a:pt x="0" y="77128"/>
                </a:moveTo>
                <a:lnTo>
                  <a:pt x="77128" y="77128"/>
                </a:lnTo>
                <a:lnTo>
                  <a:pt x="77128" y="0"/>
                </a:lnTo>
                <a:lnTo>
                  <a:pt x="149734" y="0"/>
                </a:lnTo>
                <a:lnTo>
                  <a:pt x="149734" y="77128"/>
                </a:lnTo>
                <a:lnTo>
                  <a:pt x="226863" y="77128"/>
                </a:lnTo>
                <a:lnTo>
                  <a:pt x="226863" y="149734"/>
                </a:lnTo>
                <a:lnTo>
                  <a:pt x="149734" y="149734"/>
                </a:lnTo>
                <a:lnTo>
                  <a:pt x="149734" y="226863"/>
                </a:lnTo>
                <a:lnTo>
                  <a:pt x="77128" y="226863"/>
                </a:lnTo>
                <a:lnTo>
                  <a:pt x="77128" y="149734"/>
                </a:lnTo>
                <a:lnTo>
                  <a:pt x="0" y="149734"/>
                </a:lnTo>
                <a:lnTo>
                  <a:pt x="0" y="77128"/>
                </a:lnTo>
                <a:close/>
              </a:path>
            </a:pathLst>
          </a:custGeom>
          <a:ln w="9524">
            <a:solidFill>
              <a:srgbClr val="595959"/>
            </a:solidFill>
          </a:ln>
        </p:spPr>
        <p:txBody>
          <a:bodyPr wrap="square" lIns="0" tIns="0" rIns="0" bIns="0" rtlCol="0"/>
          <a:lstStyle/>
          <a:p>
            <a:endParaRPr sz="2400"/>
          </a:p>
        </p:txBody>
      </p:sp>
      <p:sp>
        <p:nvSpPr>
          <p:cNvPr id="16" name="object 16"/>
          <p:cNvSpPr/>
          <p:nvPr/>
        </p:nvSpPr>
        <p:spPr>
          <a:xfrm>
            <a:off x="1" y="940099"/>
            <a:ext cx="5289127" cy="433493"/>
          </a:xfrm>
          <a:custGeom>
            <a:avLst/>
            <a:gdLst/>
            <a:ahLst/>
            <a:cxnLst/>
            <a:rect l="l" t="t" r="r" b="b"/>
            <a:pathLst>
              <a:path w="3966845" h="325119">
                <a:moveTo>
                  <a:pt x="0" y="0"/>
                </a:moveTo>
                <a:lnTo>
                  <a:pt x="3966349" y="0"/>
                </a:lnTo>
                <a:lnTo>
                  <a:pt x="3966349" y="324899"/>
                </a:lnTo>
                <a:lnTo>
                  <a:pt x="0" y="324899"/>
                </a:lnTo>
                <a:lnTo>
                  <a:pt x="0" y="0"/>
                </a:lnTo>
                <a:close/>
              </a:path>
            </a:pathLst>
          </a:custGeom>
          <a:solidFill>
            <a:srgbClr val="6AA84F"/>
          </a:solidFill>
        </p:spPr>
        <p:txBody>
          <a:bodyPr wrap="square" lIns="0" tIns="0" rIns="0" bIns="0" rtlCol="0"/>
          <a:lstStyle/>
          <a:p>
            <a:endParaRPr sz="2400"/>
          </a:p>
        </p:txBody>
      </p:sp>
      <p:sp>
        <p:nvSpPr>
          <p:cNvPr id="17" name="object 17"/>
          <p:cNvSpPr txBox="1"/>
          <p:nvPr/>
        </p:nvSpPr>
        <p:spPr>
          <a:xfrm>
            <a:off x="183168" y="1007516"/>
            <a:ext cx="4915747" cy="287323"/>
          </a:xfrm>
          <a:prstGeom prst="rect">
            <a:avLst/>
          </a:prstGeom>
        </p:spPr>
        <p:txBody>
          <a:bodyPr vert="horz" wrap="square" lIns="0" tIns="0" rIns="0" bIns="0" rtlCol="0">
            <a:spAutoFit/>
          </a:bodyPr>
          <a:lstStyle/>
          <a:p>
            <a:pPr marL="16933"/>
            <a:r>
              <a:rPr sz="1867" b="1" spc="-7" dirty="0">
                <a:solidFill>
                  <a:srgbClr val="FFFFFF"/>
                </a:solidFill>
                <a:latin typeface="Arial"/>
                <a:cs typeface="Arial"/>
              </a:rPr>
              <a:t>Total General Fund Budgeted</a:t>
            </a:r>
            <a:r>
              <a:rPr sz="1867" b="1" spc="60" dirty="0">
                <a:solidFill>
                  <a:srgbClr val="FFFFFF"/>
                </a:solidFill>
                <a:latin typeface="Arial"/>
                <a:cs typeface="Arial"/>
              </a:rPr>
              <a:t> </a:t>
            </a:r>
            <a:r>
              <a:rPr sz="1867" b="1" spc="-7" dirty="0">
                <a:solidFill>
                  <a:srgbClr val="FFFFFF"/>
                </a:solidFill>
                <a:latin typeface="Arial"/>
                <a:cs typeface="Arial"/>
              </a:rPr>
              <a:t>Expenditures</a:t>
            </a:r>
            <a:endParaRPr sz="1867">
              <a:latin typeface="Arial"/>
              <a:cs typeface="Arial"/>
            </a:endParaRPr>
          </a:p>
        </p:txBody>
      </p:sp>
      <p:sp>
        <p:nvSpPr>
          <p:cNvPr id="18" name="object 18"/>
          <p:cNvSpPr txBox="1"/>
          <p:nvPr/>
        </p:nvSpPr>
        <p:spPr>
          <a:xfrm>
            <a:off x="10632333" y="5667906"/>
            <a:ext cx="1446107" cy="246221"/>
          </a:xfrm>
          <a:prstGeom prst="rect">
            <a:avLst/>
          </a:prstGeom>
        </p:spPr>
        <p:txBody>
          <a:bodyPr vert="horz" wrap="square" lIns="0" tIns="0" rIns="0" bIns="0" rtlCol="0">
            <a:spAutoFit/>
          </a:bodyPr>
          <a:lstStyle/>
          <a:p>
            <a:pPr marL="16933"/>
            <a:r>
              <a:rPr sz="1600" spc="-7" dirty="0">
                <a:latin typeface="Arial"/>
                <a:cs typeface="Arial"/>
              </a:rPr>
              <a:t>281,601,023.00</a:t>
            </a:r>
            <a:endParaRPr sz="1600">
              <a:latin typeface="Arial"/>
              <a:cs typeface="Arial"/>
            </a:endParaRPr>
          </a:p>
        </p:txBody>
      </p:sp>
      <p:sp>
        <p:nvSpPr>
          <p:cNvPr id="19" name="object 19"/>
          <p:cNvSpPr/>
          <p:nvPr/>
        </p:nvSpPr>
        <p:spPr>
          <a:xfrm>
            <a:off x="10293127" y="5744031"/>
            <a:ext cx="267547" cy="74507"/>
          </a:xfrm>
          <a:custGeom>
            <a:avLst/>
            <a:gdLst/>
            <a:ahLst/>
            <a:cxnLst/>
            <a:rect l="l" t="t" r="r" b="b"/>
            <a:pathLst>
              <a:path w="200659" h="55879">
                <a:moveTo>
                  <a:pt x="0" y="0"/>
                </a:moveTo>
                <a:lnTo>
                  <a:pt x="200407" y="0"/>
                </a:lnTo>
                <a:lnTo>
                  <a:pt x="200407" y="55600"/>
                </a:lnTo>
                <a:lnTo>
                  <a:pt x="0" y="55600"/>
                </a:lnTo>
                <a:lnTo>
                  <a:pt x="0" y="0"/>
                </a:lnTo>
                <a:close/>
              </a:path>
            </a:pathLst>
          </a:custGeom>
          <a:ln w="9524">
            <a:solidFill>
              <a:srgbClr val="595959"/>
            </a:solidFill>
          </a:ln>
        </p:spPr>
        <p:txBody>
          <a:bodyPr wrap="square" lIns="0" tIns="0" rIns="0" bIns="0" rtlCol="0"/>
          <a:lstStyle/>
          <a:p>
            <a:endParaRPr sz="2400"/>
          </a:p>
        </p:txBody>
      </p:sp>
      <p:sp>
        <p:nvSpPr>
          <p:cNvPr id="20" name="object 20"/>
          <p:cNvSpPr/>
          <p:nvPr/>
        </p:nvSpPr>
        <p:spPr>
          <a:xfrm>
            <a:off x="10293127" y="5855233"/>
            <a:ext cx="267547" cy="74507"/>
          </a:xfrm>
          <a:custGeom>
            <a:avLst/>
            <a:gdLst/>
            <a:ahLst/>
            <a:cxnLst/>
            <a:rect l="l" t="t" r="r" b="b"/>
            <a:pathLst>
              <a:path w="200659" h="55879">
                <a:moveTo>
                  <a:pt x="0" y="0"/>
                </a:moveTo>
                <a:lnTo>
                  <a:pt x="200407" y="0"/>
                </a:lnTo>
                <a:lnTo>
                  <a:pt x="200407" y="55600"/>
                </a:lnTo>
                <a:lnTo>
                  <a:pt x="0" y="55600"/>
                </a:lnTo>
                <a:lnTo>
                  <a:pt x="0" y="0"/>
                </a:lnTo>
                <a:close/>
              </a:path>
            </a:pathLst>
          </a:custGeom>
          <a:ln w="9524">
            <a:solidFill>
              <a:srgbClr val="595959"/>
            </a:solidFill>
          </a:ln>
        </p:spPr>
        <p:txBody>
          <a:bodyPr wrap="square" lIns="0" tIns="0" rIns="0" bIns="0" rtlCol="0"/>
          <a:lstStyle/>
          <a:p>
            <a:endParaRPr sz="2400"/>
          </a:p>
        </p:txBody>
      </p:sp>
      <p:sp>
        <p:nvSpPr>
          <p:cNvPr id="21" name="object 21"/>
          <p:cNvSpPr txBox="1">
            <a:spLocks noGrp="1"/>
          </p:cNvSpPr>
          <p:nvPr>
            <p:ph type="sldNum" sz="quarter" idx="4294967295"/>
          </p:nvPr>
        </p:nvSpPr>
        <p:spPr>
          <a:xfrm>
            <a:off x="11396870" y="6370756"/>
            <a:ext cx="551278" cy="277854"/>
          </a:xfrm>
          <a:prstGeom prst="rect">
            <a:avLst/>
          </a:prstGeom>
        </p:spPr>
        <p:txBody>
          <a:bodyPr vert="horz" wrap="square" lIns="0" tIns="847" rIns="0" bIns="0" rtlCol="0">
            <a:spAutoFit/>
          </a:bodyPr>
          <a:lstStyle/>
          <a:p>
            <a:pPr marL="127843">
              <a:spcBef>
                <a:spcPts val="7"/>
              </a:spcBef>
            </a:pPr>
            <a:fld id="{81D60167-4931-47E6-BA6A-407CBD079E47}" type="slidenum">
              <a:rPr spc="-7" dirty="0"/>
              <a:pPr marL="127843">
                <a:spcBef>
                  <a:spcPts val="7"/>
                </a:spcBef>
              </a:pPr>
              <a:t>10</a:t>
            </a:fld>
            <a:endParaRPr spc="-7" dirty="0"/>
          </a:p>
        </p:txBody>
      </p:sp>
      <p:sp>
        <p:nvSpPr>
          <p:cNvPr id="22" name="object 22"/>
          <p:cNvSpPr txBox="1">
            <a:spLocks noGrp="1"/>
          </p:cNvSpPr>
          <p:nvPr>
            <p:ph type="ftr" sz="quarter" idx="4294967295"/>
          </p:nvPr>
        </p:nvSpPr>
        <p:spPr>
          <a:xfrm>
            <a:off x="97367" y="6589231"/>
            <a:ext cx="1674707" cy="558272"/>
          </a:xfrm>
          <a:prstGeom prst="rect">
            <a:avLst/>
          </a:prstGeom>
        </p:spPr>
        <p:txBody>
          <a:bodyPr vert="horz" wrap="square" lIns="0" tIns="4233" rIns="0" bIns="0" rtlCol="0">
            <a:spAutoFit/>
          </a:bodyPr>
          <a:lstStyle/>
          <a:p>
            <a:pPr marL="16933">
              <a:spcBef>
                <a:spcPts val="33"/>
              </a:spcBef>
            </a:pPr>
            <a:r>
              <a:rPr spc="-7" dirty="0"/>
              <a:t>CCSESA </a:t>
            </a:r>
            <a:r>
              <a:rPr dirty="0"/>
              <a:t>- November</a:t>
            </a:r>
            <a:r>
              <a:rPr spc="-87" dirty="0"/>
              <a:t> </a:t>
            </a:r>
            <a:r>
              <a:rPr spc="-7" dirty="0"/>
              <a:t>2016</a:t>
            </a:r>
          </a:p>
        </p:txBody>
      </p:sp>
    </p:spTree>
    <p:extLst>
      <p:ext uri="{BB962C8B-B14F-4D97-AF65-F5344CB8AC3E}">
        <p14:creationId xmlns:p14="http://schemas.microsoft.com/office/powerpoint/2010/main" val="108535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2192000" cy="827193"/>
          </a:xfrm>
          <a:custGeom>
            <a:avLst/>
            <a:gdLst/>
            <a:ahLst/>
            <a:cxnLst/>
            <a:rect l="l" t="t" r="r" b="b"/>
            <a:pathLst>
              <a:path w="9144000" h="620395">
                <a:moveTo>
                  <a:pt x="0" y="0"/>
                </a:moveTo>
                <a:lnTo>
                  <a:pt x="9143999" y="0"/>
                </a:lnTo>
                <a:lnTo>
                  <a:pt x="9143999" y="620399"/>
                </a:lnTo>
                <a:lnTo>
                  <a:pt x="0" y="620399"/>
                </a:lnTo>
                <a:lnTo>
                  <a:pt x="0" y="0"/>
                </a:lnTo>
                <a:close/>
              </a:path>
            </a:pathLst>
          </a:custGeom>
          <a:solidFill>
            <a:srgbClr val="0B5394"/>
          </a:solidFill>
        </p:spPr>
        <p:txBody>
          <a:bodyPr wrap="square" lIns="0" tIns="0" rIns="0" bIns="0" rtlCol="0"/>
          <a:lstStyle/>
          <a:p>
            <a:endParaRPr sz="2400"/>
          </a:p>
        </p:txBody>
      </p:sp>
      <p:sp>
        <p:nvSpPr>
          <p:cNvPr id="3" name="object 3"/>
          <p:cNvSpPr txBox="1">
            <a:spLocks noGrp="1"/>
          </p:cNvSpPr>
          <p:nvPr>
            <p:ph type="title"/>
          </p:nvPr>
        </p:nvSpPr>
        <p:spPr>
          <a:xfrm>
            <a:off x="2184472" y="45713"/>
            <a:ext cx="7582747" cy="677108"/>
          </a:xfrm>
          <a:prstGeom prst="rect">
            <a:avLst/>
          </a:prstGeom>
        </p:spPr>
        <p:txBody>
          <a:bodyPr vert="horz" wrap="square" lIns="0" tIns="0" rIns="0" bIns="0" rtlCol="0" anchor="ctr">
            <a:spAutoFit/>
          </a:bodyPr>
          <a:lstStyle/>
          <a:p>
            <a:pPr marL="16933">
              <a:lnSpc>
                <a:spcPct val="100000"/>
              </a:lnSpc>
            </a:pPr>
            <a:r>
              <a:rPr spc="-7" dirty="0"/>
              <a:t>Completing the Budget Summary</a:t>
            </a:r>
          </a:p>
        </p:txBody>
      </p:sp>
      <p:sp>
        <p:nvSpPr>
          <p:cNvPr id="4" name="object 4"/>
          <p:cNvSpPr/>
          <p:nvPr/>
        </p:nvSpPr>
        <p:spPr>
          <a:xfrm>
            <a:off x="1862668" y="940101"/>
            <a:ext cx="8382265" cy="5853332"/>
          </a:xfrm>
          <a:prstGeom prst="rect">
            <a:avLst/>
          </a:prstGeom>
          <a:blipFill>
            <a:blip r:embed="rId2" cstate="print"/>
            <a:stretch>
              <a:fillRect/>
            </a:stretch>
          </a:blipFill>
        </p:spPr>
        <p:txBody>
          <a:bodyPr wrap="square" lIns="0" tIns="0" rIns="0" bIns="0" rtlCol="0"/>
          <a:lstStyle/>
          <a:p>
            <a:endParaRPr sz="2400"/>
          </a:p>
        </p:txBody>
      </p:sp>
      <p:sp>
        <p:nvSpPr>
          <p:cNvPr id="5" name="object 5"/>
          <p:cNvSpPr/>
          <p:nvPr/>
        </p:nvSpPr>
        <p:spPr>
          <a:xfrm>
            <a:off x="8846201" y="973932"/>
            <a:ext cx="412327" cy="701040"/>
          </a:xfrm>
          <a:custGeom>
            <a:avLst/>
            <a:gdLst/>
            <a:ahLst/>
            <a:cxnLst/>
            <a:rect l="l" t="t" r="r" b="b"/>
            <a:pathLst>
              <a:path w="309245" h="525780">
                <a:moveTo>
                  <a:pt x="0" y="371249"/>
                </a:moveTo>
                <a:lnTo>
                  <a:pt x="77174" y="371249"/>
                </a:lnTo>
                <a:lnTo>
                  <a:pt x="77174" y="0"/>
                </a:lnTo>
                <a:lnTo>
                  <a:pt x="231524" y="0"/>
                </a:lnTo>
                <a:lnTo>
                  <a:pt x="231524" y="371249"/>
                </a:lnTo>
                <a:lnTo>
                  <a:pt x="308699" y="371249"/>
                </a:lnTo>
                <a:lnTo>
                  <a:pt x="154349" y="525599"/>
                </a:lnTo>
                <a:lnTo>
                  <a:pt x="0" y="371249"/>
                </a:lnTo>
                <a:close/>
              </a:path>
            </a:pathLst>
          </a:custGeom>
          <a:ln w="9524">
            <a:solidFill>
              <a:srgbClr val="595959"/>
            </a:solidFill>
          </a:ln>
        </p:spPr>
        <p:txBody>
          <a:bodyPr wrap="square" lIns="0" tIns="0" rIns="0" bIns="0" rtlCol="0"/>
          <a:lstStyle/>
          <a:p>
            <a:endParaRPr sz="2400"/>
          </a:p>
        </p:txBody>
      </p:sp>
      <p:sp>
        <p:nvSpPr>
          <p:cNvPr id="6" name="object 6"/>
          <p:cNvSpPr/>
          <p:nvPr/>
        </p:nvSpPr>
        <p:spPr>
          <a:xfrm>
            <a:off x="1216300" y="4685066"/>
            <a:ext cx="701040" cy="412327"/>
          </a:xfrm>
          <a:custGeom>
            <a:avLst/>
            <a:gdLst/>
            <a:ahLst/>
            <a:cxnLst/>
            <a:rect l="l" t="t" r="r" b="b"/>
            <a:pathLst>
              <a:path w="525780" h="309245">
                <a:moveTo>
                  <a:pt x="371249" y="308699"/>
                </a:moveTo>
                <a:lnTo>
                  <a:pt x="371249" y="231524"/>
                </a:lnTo>
                <a:lnTo>
                  <a:pt x="0" y="231524"/>
                </a:lnTo>
                <a:lnTo>
                  <a:pt x="0" y="77174"/>
                </a:lnTo>
                <a:lnTo>
                  <a:pt x="371249" y="77174"/>
                </a:lnTo>
                <a:lnTo>
                  <a:pt x="371249" y="0"/>
                </a:lnTo>
                <a:lnTo>
                  <a:pt x="525599" y="154349"/>
                </a:lnTo>
                <a:lnTo>
                  <a:pt x="371249" y="308699"/>
                </a:lnTo>
                <a:close/>
              </a:path>
            </a:pathLst>
          </a:custGeom>
          <a:ln w="9524">
            <a:solidFill>
              <a:srgbClr val="595959"/>
            </a:solidFill>
          </a:ln>
        </p:spPr>
        <p:txBody>
          <a:bodyPr wrap="square" lIns="0" tIns="0" rIns="0" bIns="0" rtlCol="0"/>
          <a:lstStyle/>
          <a:p>
            <a:endParaRPr sz="2400"/>
          </a:p>
        </p:txBody>
      </p:sp>
      <p:sp>
        <p:nvSpPr>
          <p:cNvPr id="7" name="object 7"/>
          <p:cNvSpPr/>
          <p:nvPr/>
        </p:nvSpPr>
        <p:spPr>
          <a:xfrm>
            <a:off x="8909099" y="4773433"/>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28574">
            <a:solidFill>
              <a:srgbClr val="FFFF00"/>
            </a:solidFill>
          </a:ln>
        </p:spPr>
        <p:txBody>
          <a:bodyPr wrap="square" lIns="0" tIns="0" rIns="0" bIns="0" rtlCol="0"/>
          <a:lstStyle/>
          <a:p>
            <a:endParaRPr sz="2400"/>
          </a:p>
        </p:txBody>
      </p:sp>
      <p:sp>
        <p:nvSpPr>
          <p:cNvPr id="8" name="object 8"/>
          <p:cNvSpPr/>
          <p:nvPr/>
        </p:nvSpPr>
        <p:spPr>
          <a:xfrm>
            <a:off x="8909099" y="4773433"/>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9524">
            <a:solidFill>
              <a:srgbClr val="000000"/>
            </a:solidFill>
          </a:ln>
        </p:spPr>
        <p:txBody>
          <a:bodyPr wrap="square" lIns="0" tIns="0" rIns="0" bIns="0" rtlCol="0"/>
          <a:lstStyle/>
          <a:p>
            <a:endParaRPr sz="2400"/>
          </a:p>
        </p:txBody>
      </p:sp>
      <p:sp>
        <p:nvSpPr>
          <p:cNvPr id="9" name="object 9"/>
          <p:cNvSpPr/>
          <p:nvPr/>
        </p:nvSpPr>
        <p:spPr>
          <a:xfrm>
            <a:off x="8869700" y="5782401"/>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28574">
            <a:solidFill>
              <a:srgbClr val="FFFF00"/>
            </a:solidFill>
          </a:ln>
        </p:spPr>
        <p:txBody>
          <a:bodyPr wrap="square" lIns="0" tIns="0" rIns="0" bIns="0" rtlCol="0"/>
          <a:lstStyle/>
          <a:p>
            <a:endParaRPr sz="2400"/>
          </a:p>
        </p:txBody>
      </p:sp>
      <p:sp>
        <p:nvSpPr>
          <p:cNvPr id="10" name="object 10"/>
          <p:cNvSpPr/>
          <p:nvPr/>
        </p:nvSpPr>
        <p:spPr>
          <a:xfrm>
            <a:off x="8869700" y="5782401"/>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9524">
            <a:solidFill>
              <a:srgbClr val="000000"/>
            </a:solidFill>
          </a:ln>
        </p:spPr>
        <p:txBody>
          <a:bodyPr wrap="square" lIns="0" tIns="0" rIns="0" bIns="0" rtlCol="0"/>
          <a:lstStyle/>
          <a:p>
            <a:endParaRPr sz="2400"/>
          </a:p>
        </p:txBody>
      </p:sp>
      <p:sp>
        <p:nvSpPr>
          <p:cNvPr id="11" name="object 11"/>
          <p:cNvSpPr/>
          <p:nvPr/>
        </p:nvSpPr>
        <p:spPr>
          <a:xfrm>
            <a:off x="8869700" y="6213366"/>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28574">
            <a:solidFill>
              <a:srgbClr val="FFFF00"/>
            </a:solidFill>
          </a:ln>
        </p:spPr>
        <p:txBody>
          <a:bodyPr wrap="square" lIns="0" tIns="0" rIns="0" bIns="0" rtlCol="0"/>
          <a:lstStyle/>
          <a:p>
            <a:endParaRPr sz="2400"/>
          </a:p>
        </p:txBody>
      </p:sp>
      <p:sp>
        <p:nvSpPr>
          <p:cNvPr id="12" name="object 12"/>
          <p:cNvSpPr/>
          <p:nvPr/>
        </p:nvSpPr>
        <p:spPr>
          <a:xfrm>
            <a:off x="8869700" y="6213366"/>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9524">
            <a:solidFill>
              <a:srgbClr val="000000"/>
            </a:solidFill>
          </a:ln>
        </p:spPr>
        <p:txBody>
          <a:bodyPr wrap="square" lIns="0" tIns="0" rIns="0" bIns="0" rtlCol="0"/>
          <a:lstStyle/>
          <a:p>
            <a:endParaRPr sz="2400"/>
          </a:p>
        </p:txBody>
      </p:sp>
      <p:sp>
        <p:nvSpPr>
          <p:cNvPr id="13" name="object 13"/>
          <p:cNvSpPr/>
          <p:nvPr/>
        </p:nvSpPr>
        <p:spPr>
          <a:xfrm>
            <a:off x="1331899" y="5707999"/>
            <a:ext cx="701040" cy="412327"/>
          </a:xfrm>
          <a:custGeom>
            <a:avLst/>
            <a:gdLst/>
            <a:ahLst/>
            <a:cxnLst/>
            <a:rect l="l" t="t" r="r" b="b"/>
            <a:pathLst>
              <a:path w="525780" h="309245">
                <a:moveTo>
                  <a:pt x="371249" y="308699"/>
                </a:moveTo>
                <a:lnTo>
                  <a:pt x="371249" y="231524"/>
                </a:lnTo>
                <a:lnTo>
                  <a:pt x="0" y="231524"/>
                </a:lnTo>
                <a:lnTo>
                  <a:pt x="0" y="77174"/>
                </a:lnTo>
                <a:lnTo>
                  <a:pt x="371249" y="77174"/>
                </a:lnTo>
                <a:lnTo>
                  <a:pt x="371249" y="0"/>
                </a:lnTo>
                <a:lnTo>
                  <a:pt x="525599" y="154349"/>
                </a:lnTo>
                <a:lnTo>
                  <a:pt x="371249" y="308699"/>
                </a:lnTo>
                <a:close/>
              </a:path>
            </a:pathLst>
          </a:custGeom>
          <a:ln w="9524">
            <a:solidFill>
              <a:srgbClr val="595959"/>
            </a:solidFill>
          </a:ln>
        </p:spPr>
        <p:txBody>
          <a:bodyPr wrap="square" lIns="0" tIns="0" rIns="0" bIns="0" rtlCol="0"/>
          <a:lstStyle/>
          <a:p>
            <a:endParaRPr sz="2400"/>
          </a:p>
        </p:txBody>
      </p:sp>
      <p:sp>
        <p:nvSpPr>
          <p:cNvPr id="14" name="object 14"/>
          <p:cNvSpPr/>
          <p:nvPr/>
        </p:nvSpPr>
        <p:spPr>
          <a:xfrm>
            <a:off x="1331899" y="6177534"/>
            <a:ext cx="701040" cy="412327"/>
          </a:xfrm>
          <a:custGeom>
            <a:avLst/>
            <a:gdLst/>
            <a:ahLst/>
            <a:cxnLst/>
            <a:rect l="l" t="t" r="r" b="b"/>
            <a:pathLst>
              <a:path w="525780" h="309245">
                <a:moveTo>
                  <a:pt x="371249" y="308699"/>
                </a:moveTo>
                <a:lnTo>
                  <a:pt x="371249" y="231524"/>
                </a:lnTo>
                <a:lnTo>
                  <a:pt x="0" y="231524"/>
                </a:lnTo>
                <a:lnTo>
                  <a:pt x="0" y="77174"/>
                </a:lnTo>
                <a:lnTo>
                  <a:pt x="371249" y="77174"/>
                </a:lnTo>
                <a:lnTo>
                  <a:pt x="371249" y="0"/>
                </a:lnTo>
                <a:lnTo>
                  <a:pt x="525599" y="154349"/>
                </a:lnTo>
                <a:lnTo>
                  <a:pt x="371249" y="308699"/>
                </a:lnTo>
                <a:close/>
              </a:path>
            </a:pathLst>
          </a:custGeom>
          <a:ln w="9524">
            <a:solidFill>
              <a:srgbClr val="595959"/>
            </a:solidFill>
          </a:ln>
        </p:spPr>
        <p:txBody>
          <a:bodyPr wrap="square" lIns="0" tIns="0" rIns="0" bIns="0" rtlCol="0"/>
          <a:lstStyle/>
          <a:p>
            <a:endParaRPr sz="2400"/>
          </a:p>
        </p:txBody>
      </p:sp>
      <p:sp>
        <p:nvSpPr>
          <p:cNvPr id="15" name="object 15"/>
          <p:cNvSpPr/>
          <p:nvPr/>
        </p:nvSpPr>
        <p:spPr>
          <a:xfrm>
            <a:off x="9217658" y="5258074"/>
            <a:ext cx="303105" cy="303105"/>
          </a:xfrm>
          <a:custGeom>
            <a:avLst/>
            <a:gdLst/>
            <a:ahLst/>
            <a:cxnLst/>
            <a:rect l="l" t="t" r="r" b="b"/>
            <a:pathLst>
              <a:path w="227329" h="227329">
                <a:moveTo>
                  <a:pt x="0" y="77128"/>
                </a:moveTo>
                <a:lnTo>
                  <a:pt x="77128" y="77128"/>
                </a:lnTo>
                <a:lnTo>
                  <a:pt x="77128" y="0"/>
                </a:lnTo>
                <a:lnTo>
                  <a:pt x="149734" y="0"/>
                </a:lnTo>
                <a:lnTo>
                  <a:pt x="149734" y="77128"/>
                </a:lnTo>
                <a:lnTo>
                  <a:pt x="226863" y="77128"/>
                </a:lnTo>
                <a:lnTo>
                  <a:pt x="226863" y="149734"/>
                </a:lnTo>
                <a:lnTo>
                  <a:pt x="149734" y="149734"/>
                </a:lnTo>
                <a:lnTo>
                  <a:pt x="149734" y="226863"/>
                </a:lnTo>
                <a:lnTo>
                  <a:pt x="77128" y="226863"/>
                </a:lnTo>
                <a:lnTo>
                  <a:pt x="77128" y="149734"/>
                </a:lnTo>
                <a:lnTo>
                  <a:pt x="0" y="149734"/>
                </a:lnTo>
                <a:lnTo>
                  <a:pt x="0" y="77128"/>
                </a:lnTo>
                <a:close/>
              </a:path>
            </a:pathLst>
          </a:custGeom>
          <a:ln w="9524">
            <a:solidFill>
              <a:srgbClr val="595959"/>
            </a:solidFill>
          </a:ln>
        </p:spPr>
        <p:txBody>
          <a:bodyPr wrap="square" lIns="0" tIns="0" rIns="0" bIns="0" rtlCol="0"/>
          <a:lstStyle/>
          <a:p>
            <a:endParaRPr sz="2400"/>
          </a:p>
        </p:txBody>
      </p:sp>
      <p:sp>
        <p:nvSpPr>
          <p:cNvPr id="16" name="object 16"/>
          <p:cNvSpPr/>
          <p:nvPr/>
        </p:nvSpPr>
        <p:spPr>
          <a:xfrm>
            <a:off x="1" y="940099"/>
            <a:ext cx="5289127" cy="433493"/>
          </a:xfrm>
          <a:custGeom>
            <a:avLst/>
            <a:gdLst/>
            <a:ahLst/>
            <a:cxnLst/>
            <a:rect l="l" t="t" r="r" b="b"/>
            <a:pathLst>
              <a:path w="3966845" h="325119">
                <a:moveTo>
                  <a:pt x="0" y="0"/>
                </a:moveTo>
                <a:lnTo>
                  <a:pt x="3966349" y="0"/>
                </a:lnTo>
                <a:lnTo>
                  <a:pt x="3966349" y="324899"/>
                </a:lnTo>
                <a:lnTo>
                  <a:pt x="0" y="324899"/>
                </a:lnTo>
                <a:lnTo>
                  <a:pt x="0" y="0"/>
                </a:lnTo>
                <a:close/>
              </a:path>
            </a:pathLst>
          </a:custGeom>
          <a:solidFill>
            <a:srgbClr val="6AA84F"/>
          </a:solidFill>
        </p:spPr>
        <p:txBody>
          <a:bodyPr wrap="square" lIns="0" tIns="0" rIns="0" bIns="0" rtlCol="0"/>
          <a:lstStyle/>
          <a:p>
            <a:endParaRPr sz="2400"/>
          </a:p>
        </p:txBody>
      </p:sp>
      <p:sp>
        <p:nvSpPr>
          <p:cNvPr id="17" name="object 17"/>
          <p:cNvSpPr txBox="1"/>
          <p:nvPr/>
        </p:nvSpPr>
        <p:spPr>
          <a:xfrm>
            <a:off x="183168" y="1007516"/>
            <a:ext cx="4915747" cy="287323"/>
          </a:xfrm>
          <a:prstGeom prst="rect">
            <a:avLst/>
          </a:prstGeom>
        </p:spPr>
        <p:txBody>
          <a:bodyPr vert="horz" wrap="square" lIns="0" tIns="0" rIns="0" bIns="0" rtlCol="0">
            <a:spAutoFit/>
          </a:bodyPr>
          <a:lstStyle/>
          <a:p>
            <a:pPr marL="16933"/>
            <a:r>
              <a:rPr sz="1867" b="1" spc="-7" dirty="0">
                <a:solidFill>
                  <a:srgbClr val="FFFFFF"/>
                </a:solidFill>
                <a:latin typeface="Arial"/>
                <a:cs typeface="Arial"/>
              </a:rPr>
              <a:t>Total General Fund Budgeted</a:t>
            </a:r>
            <a:r>
              <a:rPr sz="1867" b="1" spc="60" dirty="0">
                <a:solidFill>
                  <a:srgbClr val="FFFFFF"/>
                </a:solidFill>
                <a:latin typeface="Arial"/>
                <a:cs typeface="Arial"/>
              </a:rPr>
              <a:t> </a:t>
            </a:r>
            <a:r>
              <a:rPr sz="1867" b="1" spc="-7" dirty="0">
                <a:solidFill>
                  <a:srgbClr val="FFFFFF"/>
                </a:solidFill>
                <a:latin typeface="Arial"/>
                <a:cs typeface="Arial"/>
              </a:rPr>
              <a:t>Expenditures</a:t>
            </a:r>
            <a:endParaRPr sz="1867">
              <a:latin typeface="Arial"/>
              <a:cs typeface="Arial"/>
            </a:endParaRPr>
          </a:p>
        </p:txBody>
      </p:sp>
      <p:sp>
        <p:nvSpPr>
          <p:cNvPr id="18" name="object 18"/>
          <p:cNvSpPr txBox="1"/>
          <p:nvPr/>
        </p:nvSpPr>
        <p:spPr>
          <a:xfrm>
            <a:off x="10632333" y="5667906"/>
            <a:ext cx="1446107" cy="246221"/>
          </a:xfrm>
          <a:prstGeom prst="rect">
            <a:avLst/>
          </a:prstGeom>
        </p:spPr>
        <p:txBody>
          <a:bodyPr vert="horz" wrap="square" lIns="0" tIns="0" rIns="0" bIns="0" rtlCol="0">
            <a:spAutoFit/>
          </a:bodyPr>
          <a:lstStyle/>
          <a:p>
            <a:pPr marL="16933"/>
            <a:r>
              <a:rPr sz="1600" spc="-7" dirty="0">
                <a:latin typeface="Arial"/>
                <a:cs typeface="Arial"/>
              </a:rPr>
              <a:t>281,601,023.00</a:t>
            </a:r>
            <a:endParaRPr sz="1600">
              <a:latin typeface="Arial"/>
              <a:cs typeface="Arial"/>
            </a:endParaRPr>
          </a:p>
        </p:txBody>
      </p:sp>
      <p:sp>
        <p:nvSpPr>
          <p:cNvPr id="19" name="object 19"/>
          <p:cNvSpPr/>
          <p:nvPr/>
        </p:nvSpPr>
        <p:spPr>
          <a:xfrm>
            <a:off x="10293127" y="5744031"/>
            <a:ext cx="267547" cy="74507"/>
          </a:xfrm>
          <a:custGeom>
            <a:avLst/>
            <a:gdLst/>
            <a:ahLst/>
            <a:cxnLst/>
            <a:rect l="l" t="t" r="r" b="b"/>
            <a:pathLst>
              <a:path w="200659" h="55879">
                <a:moveTo>
                  <a:pt x="0" y="0"/>
                </a:moveTo>
                <a:lnTo>
                  <a:pt x="200407" y="0"/>
                </a:lnTo>
                <a:lnTo>
                  <a:pt x="200407" y="55600"/>
                </a:lnTo>
                <a:lnTo>
                  <a:pt x="0" y="55600"/>
                </a:lnTo>
                <a:lnTo>
                  <a:pt x="0" y="0"/>
                </a:lnTo>
                <a:close/>
              </a:path>
            </a:pathLst>
          </a:custGeom>
          <a:ln w="9524">
            <a:solidFill>
              <a:srgbClr val="595959"/>
            </a:solidFill>
          </a:ln>
        </p:spPr>
        <p:txBody>
          <a:bodyPr wrap="square" lIns="0" tIns="0" rIns="0" bIns="0" rtlCol="0"/>
          <a:lstStyle/>
          <a:p>
            <a:endParaRPr sz="2400"/>
          </a:p>
        </p:txBody>
      </p:sp>
      <p:sp>
        <p:nvSpPr>
          <p:cNvPr id="20" name="object 20"/>
          <p:cNvSpPr/>
          <p:nvPr/>
        </p:nvSpPr>
        <p:spPr>
          <a:xfrm>
            <a:off x="10293127" y="5855233"/>
            <a:ext cx="267547" cy="74507"/>
          </a:xfrm>
          <a:custGeom>
            <a:avLst/>
            <a:gdLst/>
            <a:ahLst/>
            <a:cxnLst/>
            <a:rect l="l" t="t" r="r" b="b"/>
            <a:pathLst>
              <a:path w="200659" h="55879">
                <a:moveTo>
                  <a:pt x="0" y="0"/>
                </a:moveTo>
                <a:lnTo>
                  <a:pt x="200407" y="0"/>
                </a:lnTo>
                <a:lnTo>
                  <a:pt x="200407" y="55600"/>
                </a:lnTo>
                <a:lnTo>
                  <a:pt x="0" y="55600"/>
                </a:lnTo>
                <a:lnTo>
                  <a:pt x="0" y="0"/>
                </a:lnTo>
                <a:close/>
              </a:path>
            </a:pathLst>
          </a:custGeom>
          <a:ln w="9524">
            <a:solidFill>
              <a:srgbClr val="595959"/>
            </a:solidFill>
          </a:ln>
        </p:spPr>
        <p:txBody>
          <a:bodyPr wrap="square" lIns="0" tIns="0" rIns="0" bIns="0" rtlCol="0"/>
          <a:lstStyle/>
          <a:p>
            <a:endParaRPr sz="2400"/>
          </a:p>
        </p:txBody>
      </p:sp>
      <p:sp>
        <p:nvSpPr>
          <p:cNvPr id="21" name="object 21"/>
          <p:cNvSpPr txBox="1">
            <a:spLocks noGrp="1"/>
          </p:cNvSpPr>
          <p:nvPr>
            <p:ph type="sldNum" sz="quarter" idx="4294967295"/>
          </p:nvPr>
        </p:nvSpPr>
        <p:spPr>
          <a:xfrm>
            <a:off x="11330609" y="6370756"/>
            <a:ext cx="617539" cy="277854"/>
          </a:xfrm>
          <a:prstGeom prst="rect">
            <a:avLst/>
          </a:prstGeom>
        </p:spPr>
        <p:txBody>
          <a:bodyPr vert="horz" wrap="square" lIns="0" tIns="847" rIns="0" bIns="0" rtlCol="0">
            <a:spAutoFit/>
          </a:bodyPr>
          <a:lstStyle/>
          <a:p>
            <a:pPr marL="127843">
              <a:spcBef>
                <a:spcPts val="7"/>
              </a:spcBef>
            </a:pPr>
            <a:fld id="{81D60167-4931-47E6-BA6A-407CBD079E47}" type="slidenum">
              <a:rPr spc="-7" dirty="0"/>
              <a:pPr marL="127843">
                <a:spcBef>
                  <a:spcPts val="7"/>
                </a:spcBef>
              </a:pPr>
              <a:t>11</a:t>
            </a:fld>
            <a:endParaRPr spc="-7" dirty="0"/>
          </a:p>
        </p:txBody>
      </p:sp>
    </p:spTree>
    <p:extLst>
      <p:ext uri="{BB962C8B-B14F-4D97-AF65-F5344CB8AC3E}">
        <p14:creationId xmlns:p14="http://schemas.microsoft.com/office/powerpoint/2010/main" val="172235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7558" y="5235263"/>
            <a:ext cx="3511397" cy="741844"/>
          </a:xfrm>
          <a:prstGeom prst="rect">
            <a:avLst/>
          </a:prstGeom>
          <a:blipFill>
            <a:blip r:embed="rId2" cstate="print"/>
            <a:stretch>
              <a:fillRect/>
            </a:stretch>
          </a:blipFill>
        </p:spPr>
        <p:txBody>
          <a:bodyPr wrap="square" lIns="0" tIns="0" rIns="0" bIns="0" rtlCol="0"/>
          <a:lstStyle/>
          <a:p>
            <a:endParaRPr sz="2400"/>
          </a:p>
        </p:txBody>
      </p:sp>
      <p:sp>
        <p:nvSpPr>
          <p:cNvPr id="3" name="object 3"/>
          <p:cNvSpPr/>
          <p:nvPr/>
        </p:nvSpPr>
        <p:spPr>
          <a:xfrm>
            <a:off x="1051208" y="5228913"/>
            <a:ext cx="3524673" cy="755227"/>
          </a:xfrm>
          <a:custGeom>
            <a:avLst/>
            <a:gdLst/>
            <a:ahLst/>
            <a:cxnLst/>
            <a:rect l="l" t="t" r="r" b="b"/>
            <a:pathLst>
              <a:path w="2643504" h="566420">
                <a:moveTo>
                  <a:pt x="0" y="0"/>
                </a:moveTo>
                <a:lnTo>
                  <a:pt x="2643073" y="0"/>
                </a:lnTo>
                <a:lnTo>
                  <a:pt x="2643073" y="565908"/>
                </a:lnTo>
                <a:lnTo>
                  <a:pt x="0" y="565908"/>
                </a:lnTo>
                <a:lnTo>
                  <a:pt x="0" y="0"/>
                </a:lnTo>
                <a:close/>
              </a:path>
            </a:pathLst>
          </a:custGeom>
          <a:ln w="9524">
            <a:solidFill>
              <a:srgbClr val="00FFFF"/>
            </a:solidFill>
          </a:ln>
        </p:spPr>
        <p:txBody>
          <a:bodyPr wrap="square" lIns="0" tIns="0" rIns="0" bIns="0" rtlCol="0"/>
          <a:lstStyle/>
          <a:p>
            <a:endParaRPr sz="2400"/>
          </a:p>
        </p:txBody>
      </p:sp>
      <p:sp>
        <p:nvSpPr>
          <p:cNvPr id="4" name="object 4"/>
          <p:cNvSpPr/>
          <p:nvPr/>
        </p:nvSpPr>
        <p:spPr>
          <a:xfrm>
            <a:off x="5150002" y="1408534"/>
            <a:ext cx="6569999" cy="5212089"/>
          </a:xfrm>
          <a:prstGeom prst="rect">
            <a:avLst/>
          </a:prstGeom>
          <a:blipFill>
            <a:blip r:embed="rId3" cstate="print"/>
            <a:stretch>
              <a:fillRect/>
            </a:stretch>
          </a:blipFill>
        </p:spPr>
        <p:txBody>
          <a:bodyPr wrap="square" lIns="0" tIns="0" rIns="0" bIns="0" rtlCol="0"/>
          <a:lstStyle/>
          <a:p>
            <a:endParaRPr sz="2400"/>
          </a:p>
        </p:txBody>
      </p:sp>
      <p:sp>
        <p:nvSpPr>
          <p:cNvPr id="5" name="object 5"/>
          <p:cNvSpPr/>
          <p:nvPr/>
        </p:nvSpPr>
        <p:spPr>
          <a:xfrm>
            <a:off x="0" y="1"/>
            <a:ext cx="12192000" cy="827193"/>
          </a:xfrm>
          <a:custGeom>
            <a:avLst/>
            <a:gdLst/>
            <a:ahLst/>
            <a:cxnLst/>
            <a:rect l="l" t="t" r="r" b="b"/>
            <a:pathLst>
              <a:path w="9144000" h="620395">
                <a:moveTo>
                  <a:pt x="0" y="0"/>
                </a:moveTo>
                <a:lnTo>
                  <a:pt x="9143999" y="0"/>
                </a:lnTo>
                <a:lnTo>
                  <a:pt x="9143999" y="620399"/>
                </a:lnTo>
                <a:lnTo>
                  <a:pt x="0" y="620399"/>
                </a:lnTo>
                <a:lnTo>
                  <a:pt x="0" y="0"/>
                </a:lnTo>
                <a:close/>
              </a:path>
            </a:pathLst>
          </a:custGeom>
          <a:solidFill>
            <a:srgbClr val="0B5394"/>
          </a:solidFill>
        </p:spPr>
        <p:txBody>
          <a:bodyPr wrap="square" lIns="0" tIns="0" rIns="0" bIns="0" rtlCol="0"/>
          <a:lstStyle/>
          <a:p>
            <a:endParaRPr sz="2400"/>
          </a:p>
        </p:txBody>
      </p:sp>
      <p:sp>
        <p:nvSpPr>
          <p:cNvPr id="6" name="object 6"/>
          <p:cNvSpPr txBox="1">
            <a:spLocks noGrp="1"/>
          </p:cNvSpPr>
          <p:nvPr>
            <p:ph type="title"/>
          </p:nvPr>
        </p:nvSpPr>
        <p:spPr>
          <a:xfrm>
            <a:off x="2184472" y="45713"/>
            <a:ext cx="7582747" cy="677108"/>
          </a:xfrm>
          <a:prstGeom prst="rect">
            <a:avLst/>
          </a:prstGeom>
        </p:spPr>
        <p:txBody>
          <a:bodyPr vert="horz" wrap="square" lIns="0" tIns="0" rIns="0" bIns="0" rtlCol="0" anchor="ctr">
            <a:spAutoFit/>
          </a:bodyPr>
          <a:lstStyle/>
          <a:p>
            <a:pPr marL="16933">
              <a:lnSpc>
                <a:spcPct val="100000"/>
              </a:lnSpc>
            </a:pPr>
            <a:r>
              <a:rPr spc="-7" dirty="0"/>
              <a:t>Completing the Budget Summary</a:t>
            </a:r>
          </a:p>
        </p:txBody>
      </p:sp>
      <p:sp>
        <p:nvSpPr>
          <p:cNvPr id="7" name="object 7"/>
          <p:cNvSpPr/>
          <p:nvPr/>
        </p:nvSpPr>
        <p:spPr>
          <a:xfrm>
            <a:off x="5930075" y="5192654"/>
            <a:ext cx="1501140" cy="463973"/>
          </a:xfrm>
          <a:custGeom>
            <a:avLst/>
            <a:gdLst/>
            <a:ahLst/>
            <a:cxnLst/>
            <a:rect l="l" t="t" r="r" b="b"/>
            <a:pathLst>
              <a:path w="1125854" h="347979">
                <a:moveTo>
                  <a:pt x="0" y="0"/>
                </a:moveTo>
                <a:lnTo>
                  <a:pt x="1125599" y="0"/>
                </a:lnTo>
                <a:lnTo>
                  <a:pt x="1125599" y="347699"/>
                </a:lnTo>
                <a:lnTo>
                  <a:pt x="0" y="347699"/>
                </a:lnTo>
                <a:lnTo>
                  <a:pt x="0" y="0"/>
                </a:lnTo>
                <a:close/>
              </a:path>
            </a:pathLst>
          </a:custGeom>
          <a:ln w="28574">
            <a:solidFill>
              <a:srgbClr val="FFFF00"/>
            </a:solidFill>
          </a:ln>
        </p:spPr>
        <p:txBody>
          <a:bodyPr wrap="square" lIns="0" tIns="0" rIns="0" bIns="0" rtlCol="0"/>
          <a:lstStyle/>
          <a:p>
            <a:endParaRPr sz="2400"/>
          </a:p>
        </p:txBody>
      </p:sp>
      <p:sp>
        <p:nvSpPr>
          <p:cNvPr id="8" name="object 8"/>
          <p:cNvSpPr/>
          <p:nvPr/>
        </p:nvSpPr>
        <p:spPr>
          <a:xfrm>
            <a:off x="5930205" y="5192654"/>
            <a:ext cx="1501140" cy="463973"/>
          </a:xfrm>
          <a:custGeom>
            <a:avLst/>
            <a:gdLst/>
            <a:ahLst/>
            <a:cxnLst/>
            <a:rect l="l" t="t" r="r" b="b"/>
            <a:pathLst>
              <a:path w="1125854" h="347979">
                <a:moveTo>
                  <a:pt x="0" y="0"/>
                </a:moveTo>
                <a:lnTo>
                  <a:pt x="1125599" y="0"/>
                </a:lnTo>
                <a:lnTo>
                  <a:pt x="1125599" y="347699"/>
                </a:lnTo>
                <a:lnTo>
                  <a:pt x="0" y="347699"/>
                </a:lnTo>
                <a:lnTo>
                  <a:pt x="0" y="0"/>
                </a:lnTo>
                <a:close/>
              </a:path>
            </a:pathLst>
          </a:custGeom>
          <a:ln w="9524">
            <a:solidFill>
              <a:srgbClr val="000000"/>
            </a:solidFill>
          </a:ln>
        </p:spPr>
        <p:txBody>
          <a:bodyPr wrap="square" lIns="0" tIns="0" rIns="0" bIns="0" rtlCol="0"/>
          <a:lstStyle/>
          <a:p>
            <a:endParaRPr sz="2400"/>
          </a:p>
        </p:txBody>
      </p:sp>
      <p:sp>
        <p:nvSpPr>
          <p:cNvPr id="9" name="object 9"/>
          <p:cNvSpPr/>
          <p:nvPr/>
        </p:nvSpPr>
        <p:spPr>
          <a:xfrm>
            <a:off x="1461126" y="5405741"/>
            <a:ext cx="682412" cy="401320"/>
          </a:xfrm>
          <a:custGeom>
            <a:avLst/>
            <a:gdLst/>
            <a:ahLst/>
            <a:cxnLst/>
            <a:rect l="l" t="t" r="r" b="b"/>
            <a:pathLst>
              <a:path w="511809" h="300989">
                <a:moveTo>
                  <a:pt x="361499" y="300599"/>
                </a:moveTo>
                <a:lnTo>
                  <a:pt x="361499" y="225449"/>
                </a:lnTo>
                <a:lnTo>
                  <a:pt x="0" y="225449"/>
                </a:lnTo>
                <a:lnTo>
                  <a:pt x="0" y="75149"/>
                </a:lnTo>
                <a:lnTo>
                  <a:pt x="361499" y="75149"/>
                </a:lnTo>
                <a:lnTo>
                  <a:pt x="361499" y="0"/>
                </a:lnTo>
                <a:lnTo>
                  <a:pt x="511799" y="150299"/>
                </a:lnTo>
                <a:lnTo>
                  <a:pt x="361499" y="300599"/>
                </a:lnTo>
                <a:close/>
              </a:path>
            </a:pathLst>
          </a:custGeom>
          <a:ln w="9524">
            <a:solidFill>
              <a:srgbClr val="595959"/>
            </a:solidFill>
          </a:ln>
        </p:spPr>
        <p:txBody>
          <a:bodyPr wrap="square" lIns="0" tIns="0" rIns="0" bIns="0" rtlCol="0"/>
          <a:lstStyle/>
          <a:p>
            <a:endParaRPr sz="2400"/>
          </a:p>
        </p:txBody>
      </p:sp>
      <p:sp>
        <p:nvSpPr>
          <p:cNvPr id="10" name="object 10"/>
          <p:cNvSpPr/>
          <p:nvPr/>
        </p:nvSpPr>
        <p:spPr>
          <a:xfrm>
            <a:off x="0" y="940099"/>
            <a:ext cx="8023013" cy="433493"/>
          </a:xfrm>
          <a:custGeom>
            <a:avLst/>
            <a:gdLst/>
            <a:ahLst/>
            <a:cxnLst/>
            <a:rect l="l" t="t" r="r" b="b"/>
            <a:pathLst>
              <a:path w="6017260" h="325119">
                <a:moveTo>
                  <a:pt x="0" y="0"/>
                </a:moveTo>
                <a:lnTo>
                  <a:pt x="6017149" y="0"/>
                </a:lnTo>
                <a:lnTo>
                  <a:pt x="6017149" y="324899"/>
                </a:lnTo>
                <a:lnTo>
                  <a:pt x="0" y="324899"/>
                </a:lnTo>
                <a:lnTo>
                  <a:pt x="0" y="0"/>
                </a:lnTo>
                <a:close/>
              </a:path>
            </a:pathLst>
          </a:custGeom>
          <a:solidFill>
            <a:srgbClr val="6AA84F"/>
          </a:solidFill>
        </p:spPr>
        <p:txBody>
          <a:bodyPr wrap="square" lIns="0" tIns="0" rIns="0" bIns="0" rtlCol="0"/>
          <a:lstStyle/>
          <a:p>
            <a:endParaRPr sz="2400"/>
          </a:p>
        </p:txBody>
      </p:sp>
      <p:sp>
        <p:nvSpPr>
          <p:cNvPr id="11" name="object 11"/>
          <p:cNvSpPr txBox="1"/>
          <p:nvPr/>
        </p:nvSpPr>
        <p:spPr>
          <a:xfrm>
            <a:off x="183168" y="1007516"/>
            <a:ext cx="7442200" cy="287323"/>
          </a:xfrm>
          <a:prstGeom prst="rect">
            <a:avLst/>
          </a:prstGeom>
        </p:spPr>
        <p:txBody>
          <a:bodyPr vert="horz" wrap="square" lIns="0" tIns="0" rIns="0" bIns="0" rtlCol="0">
            <a:spAutoFit/>
          </a:bodyPr>
          <a:lstStyle/>
          <a:p>
            <a:pPr marL="16933"/>
            <a:r>
              <a:rPr sz="1867" b="1" spc="-7" dirty="0">
                <a:solidFill>
                  <a:srgbClr val="FFFFFF"/>
                </a:solidFill>
                <a:latin typeface="Arial"/>
                <a:cs typeface="Arial"/>
              </a:rPr>
              <a:t>Total Funds Budgeted for Planned Actions/Services in LCAP</a:t>
            </a:r>
            <a:r>
              <a:rPr sz="1867" b="1" spc="167" dirty="0">
                <a:solidFill>
                  <a:srgbClr val="FFFFFF"/>
                </a:solidFill>
                <a:latin typeface="Arial"/>
                <a:cs typeface="Arial"/>
              </a:rPr>
              <a:t> </a:t>
            </a:r>
            <a:r>
              <a:rPr sz="1867" b="1" spc="-7" dirty="0">
                <a:solidFill>
                  <a:srgbClr val="FFFFFF"/>
                </a:solidFill>
                <a:latin typeface="Arial"/>
                <a:cs typeface="Arial"/>
              </a:rPr>
              <a:t>Year</a:t>
            </a:r>
            <a:endParaRPr sz="1867">
              <a:latin typeface="Arial"/>
              <a:cs typeface="Arial"/>
            </a:endParaRPr>
          </a:p>
        </p:txBody>
      </p:sp>
      <p:sp>
        <p:nvSpPr>
          <p:cNvPr id="12" name="object 12"/>
          <p:cNvSpPr/>
          <p:nvPr/>
        </p:nvSpPr>
        <p:spPr>
          <a:xfrm>
            <a:off x="2832629" y="4591423"/>
            <a:ext cx="401320" cy="682412"/>
          </a:xfrm>
          <a:custGeom>
            <a:avLst/>
            <a:gdLst/>
            <a:ahLst/>
            <a:cxnLst/>
            <a:rect l="l" t="t" r="r" b="b"/>
            <a:pathLst>
              <a:path w="300989" h="511810">
                <a:moveTo>
                  <a:pt x="0" y="361499"/>
                </a:moveTo>
                <a:lnTo>
                  <a:pt x="75149" y="361499"/>
                </a:lnTo>
                <a:lnTo>
                  <a:pt x="75149" y="0"/>
                </a:lnTo>
                <a:lnTo>
                  <a:pt x="225449" y="0"/>
                </a:lnTo>
                <a:lnTo>
                  <a:pt x="225449" y="361499"/>
                </a:lnTo>
                <a:lnTo>
                  <a:pt x="300599" y="361499"/>
                </a:lnTo>
                <a:lnTo>
                  <a:pt x="150299" y="511799"/>
                </a:lnTo>
                <a:lnTo>
                  <a:pt x="0" y="361499"/>
                </a:lnTo>
                <a:close/>
              </a:path>
            </a:pathLst>
          </a:custGeom>
          <a:ln w="9524">
            <a:solidFill>
              <a:srgbClr val="595959"/>
            </a:solidFill>
          </a:ln>
        </p:spPr>
        <p:txBody>
          <a:bodyPr wrap="square" lIns="0" tIns="0" rIns="0" bIns="0" rtlCol="0"/>
          <a:lstStyle/>
          <a:p>
            <a:endParaRPr sz="2400"/>
          </a:p>
        </p:txBody>
      </p:sp>
      <p:sp>
        <p:nvSpPr>
          <p:cNvPr id="13" name="object 13"/>
          <p:cNvSpPr/>
          <p:nvPr/>
        </p:nvSpPr>
        <p:spPr>
          <a:xfrm>
            <a:off x="472001" y="3654608"/>
            <a:ext cx="4461087" cy="1249680"/>
          </a:xfrm>
          <a:custGeom>
            <a:avLst/>
            <a:gdLst/>
            <a:ahLst/>
            <a:cxnLst/>
            <a:rect l="l" t="t" r="r" b="b"/>
            <a:pathLst>
              <a:path w="3345815" h="937260">
                <a:moveTo>
                  <a:pt x="0" y="156203"/>
                </a:moveTo>
                <a:lnTo>
                  <a:pt x="7963" y="106830"/>
                </a:lnTo>
                <a:lnTo>
                  <a:pt x="30138" y="63951"/>
                </a:lnTo>
                <a:lnTo>
                  <a:pt x="63951" y="30138"/>
                </a:lnTo>
                <a:lnTo>
                  <a:pt x="106830" y="7963"/>
                </a:lnTo>
                <a:lnTo>
                  <a:pt x="156203" y="0"/>
                </a:lnTo>
                <a:lnTo>
                  <a:pt x="3189396" y="0"/>
                </a:lnTo>
                <a:lnTo>
                  <a:pt x="3249173" y="11890"/>
                </a:lnTo>
                <a:lnTo>
                  <a:pt x="3299849" y="45750"/>
                </a:lnTo>
                <a:lnTo>
                  <a:pt x="3333709" y="96426"/>
                </a:lnTo>
                <a:lnTo>
                  <a:pt x="3345599" y="156203"/>
                </a:lnTo>
                <a:lnTo>
                  <a:pt x="3345599" y="780996"/>
                </a:lnTo>
                <a:lnTo>
                  <a:pt x="3337636" y="830369"/>
                </a:lnTo>
                <a:lnTo>
                  <a:pt x="3315461" y="873248"/>
                </a:lnTo>
                <a:lnTo>
                  <a:pt x="3281648" y="907061"/>
                </a:lnTo>
                <a:lnTo>
                  <a:pt x="3238769" y="929236"/>
                </a:lnTo>
                <a:lnTo>
                  <a:pt x="3189396" y="937200"/>
                </a:lnTo>
                <a:lnTo>
                  <a:pt x="156203" y="937200"/>
                </a:lnTo>
                <a:lnTo>
                  <a:pt x="106830" y="929236"/>
                </a:lnTo>
                <a:lnTo>
                  <a:pt x="63951" y="907061"/>
                </a:lnTo>
                <a:lnTo>
                  <a:pt x="30138" y="873248"/>
                </a:lnTo>
                <a:lnTo>
                  <a:pt x="7963" y="830369"/>
                </a:lnTo>
                <a:lnTo>
                  <a:pt x="0" y="780996"/>
                </a:lnTo>
                <a:lnTo>
                  <a:pt x="0" y="156203"/>
                </a:lnTo>
                <a:close/>
              </a:path>
            </a:pathLst>
          </a:custGeom>
          <a:ln w="9524">
            <a:solidFill>
              <a:srgbClr val="595959"/>
            </a:solidFill>
          </a:ln>
        </p:spPr>
        <p:txBody>
          <a:bodyPr wrap="square" lIns="0" tIns="0" rIns="0" bIns="0" rtlCol="0"/>
          <a:lstStyle/>
          <a:p>
            <a:endParaRPr sz="2400"/>
          </a:p>
        </p:txBody>
      </p:sp>
      <p:sp>
        <p:nvSpPr>
          <p:cNvPr id="14" name="object 14"/>
          <p:cNvSpPr txBox="1"/>
          <p:nvPr/>
        </p:nvSpPr>
        <p:spPr>
          <a:xfrm>
            <a:off x="630368" y="3764635"/>
            <a:ext cx="4124113" cy="1025602"/>
          </a:xfrm>
          <a:prstGeom prst="rect">
            <a:avLst/>
          </a:prstGeom>
        </p:spPr>
        <p:txBody>
          <a:bodyPr vert="horz" wrap="square" lIns="0" tIns="0" rIns="0" bIns="0" rtlCol="0">
            <a:spAutoFit/>
          </a:bodyPr>
          <a:lstStyle/>
          <a:p>
            <a:pPr marL="16933"/>
            <a:r>
              <a:rPr sz="1333" spc="-7" dirty="0">
                <a:latin typeface="Arial"/>
                <a:cs typeface="Arial"/>
              </a:rPr>
              <a:t>Note:</a:t>
            </a:r>
            <a:endParaRPr sz="1333">
              <a:latin typeface="Arial"/>
              <a:cs typeface="Arial"/>
            </a:endParaRPr>
          </a:p>
          <a:p>
            <a:pPr marL="626518" marR="6773" indent="-407236">
              <a:buChar char="●"/>
              <a:tabLst>
                <a:tab pos="625671" algn="l"/>
                <a:tab pos="626518" algn="l"/>
              </a:tabLst>
            </a:pPr>
            <a:r>
              <a:rPr sz="1333" spc="-7" dirty="0">
                <a:latin typeface="Arial"/>
                <a:cs typeface="Arial"/>
              </a:rPr>
              <a:t>Total of all amounts budgeted actions/services  for</a:t>
            </a:r>
            <a:r>
              <a:rPr sz="1333" spc="-100" dirty="0">
                <a:latin typeface="Arial"/>
                <a:cs typeface="Arial"/>
              </a:rPr>
              <a:t> </a:t>
            </a:r>
            <a:r>
              <a:rPr sz="1333" spc="-7" dirty="0">
                <a:latin typeface="Arial"/>
                <a:cs typeface="Arial"/>
              </a:rPr>
              <a:t>2017</a:t>
            </a:r>
            <a:endParaRPr sz="1333">
              <a:latin typeface="Arial"/>
              <a:cs typeface="Arial"/>
            </a:endParaRPr>
          </a:p>
          <a:p>
            <a:pPr marL="626518" marR="495288" indent="-407236">
              <a:buChar char="●"/>
              <a:tabLst>
                <a:tab pos="625671" algn="l"/>
                <a:tab pos="626518" algn="l"/>
              </a:tabLst>
            </a:pPr>
            <a:r>
              <a:rPr sz="1333" spc="-7" dirty="0">
                <a:latin typeface="Arial"/>
                <a:cs typeface="Arial"/>
              </a:rPr>
              <a:t>If amounts are duplicated in other  Actions/Services, </a:t>
            </a:r>
            <a:r>
              <a:rPr sz="1333" u="sng" spc="-7" dirty="0">
                <a:solidFill>
                  <a:srgbClr val="FF0000"/>
                </a:solidFill>
                <a:latin typeface="Arial"/>
                <a:cs typeface="Arial"/>
              </a:rPr>
              <a:t>ONLY COUNT</a:t>
            </a:r>
            <a:r>
              <a:rPr sz="1333" u="sng" spc="47" dirty="0">
                <a:solidFill>
                  <a:srgbClr val="FF0000"/>
                </a:solidFill>
                <a:latin typeface="Arial"/>
                <a:cs typeface="Arial"/>
              </a:rPr>
              <a:t> </a:t>
            </a:r>
            <a:r>
              <a:rPr sz="1333" u="sng" spc="-7" dirty="0">
                <a:solidFill>
                  <a:srgbClr val="FF0000"/>
                </a:solidFill>
                <a:latin typeface="Arial"/>
                <a:cs typeface="Arial"/>
              </a:rPr>
              <a:t>ONCE</a:t>
            </a:r>
            <a:endParaRPr sz="1333">
              <a:latin typeface="Arial"/>
              <a:cs typeface="Arial"/>
            </a:endParaRPr>
          </a:p>
        </p:txBody>
      </p:sp>
      <p:sp>
        <p:nvSpPr>
          <p:cNvPr id="15" name="object 15"/>
          <p:cNvSpPr/>
          <p:nvPr/>
        </p:nvSpPr>
        <p:spPr>
          <a:xfrm>
            <a:off x="4591477" y="5187368"/>
            <a:ext cx="1339425" cy="43179"/>
          </a:xfrm>
          <a:custGeom>
            <a:avLst/>
            <a:gdLst/>
            <a:ahLst/>
            <a:cxnLst/>
            <a:rect l="l" t="t" r="r" b="b"/>
            <a:pathLst>
              <a:path w="1004570" h="32385">
                <a:moveTo>
                  <a:pt x="0" y="32099"/>
                </a:moveTo>
                <a:lnTo>
                  <a:pt x="1004099" y="0"/>
                </a:lnTo>
              </a:path>
            </a:pathLst>
          </a:custGeom>
          <a:ln w="9524">
            <a:solidFill>
              <a:srgbClr val="595959"/>
            </a:solidFill>
          </a:ln>
        </p:spPr>
        <p:txBody>
          <a:bodyPr wrap="square" lIns="0" tIns="0" rIns="0" bIns="0" rtlCol="0"/>
          <a:lstStyle/>
          <a:p>
            <a:endParaRPr sz="2400"/>
          </a:p>
        </p:txBody>
      </p:sp>
      <p:sp>
        <p:nvSpPr>
          <p:cNvPr id="16" name="object 16"/>
          <p:cNvSpPr/>
          <p:nvPr/>
        </p:nvSpPr>
        <p:spPr>
          <a:xfrm>
            <a:off x="4582942" y="5656681"/>
            <a:ext cx="1373292" cy="332739"/>
          </a:xfrm>
          <a:custGeom>
            <a:avLst/>
            <a:gdLst/>
            <a:ahLst/>
            <a:cxnLst/>
            <a:rect l="l" t="t" r="r" b="b"/>
            <a:pathLst>
              <a:path w="1029970" h="249554">
                <a:moveTo>
                  <a:pt x="0" y="249299"/>
                </a:moveTo>
                <a:lnTo>
                  <a:pt x="1029599" y="0"/>
                </a:lnTo>
              </a:path>
            </a:pathLst>
          </a:custGeom>
          <a:ln w="9524">
            <a:solidFill>
              <a:srgbClr val="595959"/>
            </a:solidFill>
          </a:ln>
        </p:spPr>
        <p:txBody>
          <a:bodyPr wrap="square" lIns="0" tIns="0" rIns="0" bIns="0" rtlCol="0"/>
          <a:lstStyle/>
          <a:p>
            <a:endParaRPr sz="2400"/>
          </a:p>
        </p:txBody>
      </p:sp>
      <p:sp>
        <p:nvSpPr>
          <p:cNvPr id="17" name="object 17"/>
          <p:cNvSpPr/>
          <p:nvPr/>
        </p:nvSpPr>
        <p:spPr>
          <a:xfrm>
            <a:off x="7840243" y="3034489"/>
            <a:ext cx="545739" cy="136459"/>
          </a:xfrm>
          <a:prstGeom prst="rect">
            <a:avLst/>
          </a:prstGeom>
          <a:blipFill>
            <a:blip r:embed="rId4" cstate="print"/>
            <a:stretch>
              <a:fillRect/>
            </a:stretch>
          </a:blipFill>
        </p:spPr>
        <p:txBody>
          <a:bodyPr wrap="square" lIns="0" tIns="0" rIns="0" bIns="0" rtlCol="0"/>
          <a:lstStyle/>
          <a:p>
            <a:endParaRPr sz="2400"/>
          </a:p>
        </p:txBody>
      </p:sp>
      <p:sp>
        <p:nvSpPr>
          <p:cNvPr id="18" name="object 18"/>
          <p:cNvSpPr txBox="1">
            <a:spLocks noGrp="1"/>
          </p:cNvSpPr>
          <p:nvPr>
            <p:ph type="sldNum" sz="quarter" idx="4294967295"/>
          </p:nvPr>
        </p:nvSpPr>
        <p:spPr>
          <a:xfrm>
            <a:off x="11597628" y="6370756"/>
            <a:ext cx="475102" cy="277854"/>
          </a:xfrm>
          <a:prstGeom prst="rect">
            <a:avLst/>
          </a:prstGeom>
        </p:spPr>
        <p:txBody>
          <a:bodyPr vert="horz" wrap="square" lIns="0" tIns="847" rIns="0" bIns="0" rtlCol="0">
            <a:spAutoFit/>
          </a:bodyPr>
          <a:lstStyle/>
          <a:p>
            <a:pPr marL="127843">
              <a:spcBef>
                <a:spcPts val="7"/>
              </a:spcBef>
            </a:pPr>
            <a:fld id="{81D60167-4931-47E6-BA6A-407CBD079E47}" type="slidenum">
              <a:rPr spc="-7" dirty="0"/>
              <a:pPr marL="127843">
                <a:spcBef>
                  <a:spcPts val="7"/>
                </a:spcBef>
              </a:pPr>
              <a:t>12</a:t>
            </a:fld>
            <a:endParaRPr spc="-7" dirty="0"/>
          </a:p>
        </p:txBody>
      </p:sp>
      <p:sp>
        <p:nvSpPr>
          <p:cNvPr id="19" name="object 19"/>
          <p:cNvSpPr txBox="1">
            <a:spLocks noGrp="1"/>
          </p:cNvSpPr>
          <p:nvPr>
            <p:ph type="ftr" sz="quarter" idx="4294967295"/>
          </p:nvPr>
        </p:nvSpPr>
        <p:spPr>
          <a:xfrm>
            <a:off x="97367" y="6589231"/>
            <a:ext cx="1674707" cy="558272"/>
          </a:xfrm>
          <a:prstGeom prst="rect">
            <a:avLst/>
          </a:prstGeom>
        </p:spPr>
        <p:txBody>
          <a:bodyPr vert="horz" wrap="square" lIns="0" tIns="4233" rIns="0" bIns="0" rtlCol="0">
            <a:spAutoFit/>
          </a:bodyPr>
          <a:lstStyle/>
          <a:p>
            <a:pPr marL="16933">
              <a:spcBef>
                <a:spcPts val="33"/>
              </a:spcBef>
            </a:pPr>
            <a:r>
              <a:rPr spc="-7" dirty="0"/>
              <a:t>CCSESA </a:t>
            </a:r>
            <a:r>
              <a:rPr dirty="0"/>
              <a:t>- November</a:t>
            </a:r>
            <a:r>
              <a:rPr spc="-87" dirty="0"/>
              <a:t> </a:t>
            </a:r>
            <a:r>
              <a:rPr spc="-7" dirty="0"/>
              <a:t>2016</a:t>
            </a:r>
          </a:p>
        </p:txBody>
      </p:sp>
    </p:spTree>
    <p:extLst>
      <p:ext uri="{BB962C8B-B14F-4D97-AF65-F5344CB8AC3E}">
        <p14:creationId xmlns:p14="http://schemas.microsoft.com/office/powerpoint/2010/main" val="2618181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 y="1"/>
            <a:ext cx="12192000" cy="781473"/>
          </a:xfrm>
          <a:custGeom>
            <a:avLst/>
            <a:gdLst/>
            <a:ahLst/>
            <a:cxnLst/>
            <a:rect l="l" t="t" r="r" b="b"/>
            <a:pathLst>
              <a:path w="9144000" h="586105">
                <a:moveTo>
                  <a:pt x="0" y="0"/>
                </a:moveTo>
                <a:lnTo>
                  <a:pt x="9143999" y="0"/>
                </a:lnTo>
                <a:lnTo>
                  <a:pt x="9143999" y="585899"/>
                </a:lnTo>
                <a:lnTo>
                  <a:pt x="0" y="585899"/>
                </a:lnTo>
                <a:lnTo>
                  <a:pt x="0" y="0"/>
                </a:lnTo>
                <a:close/>
              </a:path>
            </a:pathLst>
          </a:custGeom>
          <a:solidFill>
            <a:srgbClr val="0B5394"/>
          </a:solidFill>
        </p:spPr>
        <p:txBody>
          <a:bodyPr wrap="square" lIns="0" tIns="0" rIns="0" bIns="0" rtlCol="0"/>
          <a:lstStyle/>
          <a:p>
            <a:endParaRPr sz="2400"/>
          </a:p>
        </p:txBody>
      </p:sp>
      <p:sp>
        <p:nvSpPr>
          <p:cNvPr id="3" name="object 3"/>
          <p:cNvSpPr/>
          <p:nvPr/>
        </p:nvSpPr>
        <p:spPr>
          <a:xfrm>
            <a:off x="2168499" y="870200"/>
            <a:ext cx="7884899" cy="5901299"/>
          </a:xfrm>
          <a:prstGeom prst="rect">
            <a:avLst/>
          </a:prstGeom>
          <a:blipFill>
            <a:blip r:embed="rId2" cstate="print"/>
            <a:stretch>
              <a:fillRect/>
            </a:stretch>
          </a:blipFill>
        </p:spPr>
        <p:txBody>
          <a:bodyPr wrap="square" lIns="0" tIns="0" rIns="0" bIns="0" rtlCol="0"/>
          <a:lstStyle/>
          <a:p>
            <a:endParaRPr sz="2400"/>
          </a:p>
        </p:txBody>
      </p:sp>
      <p:sp>
        <p:nvSpPr>
          <p:cNvPr id="4" name="object 4"/>
          <p:cNvSpPr txBox="1">
            <a:spLocks noGrp="1"/>
          </p:cNvSpPr>
          <p:nvPr>
            <p:ph type="title"/>
          </p:nvPr>
        </p:nvSpPr>
        <p:spPr>
          <a:xfrm>
            <a:off x="2108455" y="31580"/>
            <a:ext cx="7582747" cy="677108"/>
          </a:xfrm>
          <a:prstGeom prst="rect">
            <a:avLst/>
          </a:prstGeom>
        </p:spPr>
        <p:txBody>
          <a:bodyPr vert="horz" wrap="square" lIns="0" tIns="0" rIns="0" bIns="0" rtlCol="0" anchor="ctr">
            <a:spAutoFit/>
          </a:bodyPr>
          <a:lstStyle/>
          <a:p>
            <a:pPr marL="16933">
              <a:lnSpc>
                <a:spcPct val="100000"/>
              </a:lnSpc>
            </a:pPr>
            <a:r>
              <a:rPr spc="-7" dirty="0"/>
              <a:t>Completing the Budget Summary</a:t>
            </a:r>
          </a:p>
        </p:txBody>
      </p:sp>
      <p:sp>
        <p:nvSpPr>
          <p:cNvPr id="5" name="object 5"/>
          <p:cNvSpPr/>
          <p:nvPr/>
        </p:nvSpPr>
        <p:spPr>
          <a:xfrm>
            <a:off x="9054899" y="770732"/>
            <a:ext cx="412327" cy="701040"/>
          </a:xfrm>
          <a:custGeom>
            <a:avLst/>
            <a:gdLst/>
            <a:ahLst/>
            <a:cxnLst/>
            <a:rect l="l" t="t" r="r" b="b"/>
            <a:pathLst>
              <a:path w="309245" h="525780">
                <a:moveTo>
                  <a:pt x="0" y="371249"/>
                </a:moveTo>
                <a:lnTo>
                  <a:pt x="77174" y="371249"/>
                </a:lnTo>
                <a:lnTo>
                  <a:pt x="77174" y="0"/>
                </a:lnTo>
                <a:lnTo>
                  <a:pt x="231524" y="0"/>
                </a:lnTo>
                <a:lnTo>
                  <a:pt x="231524" y="371249"/>
                </a:lnTo>
                <a:lnTo>
                  <a:pt x="308699" y="371249"/>
                </a:lnTo>
                <a:lnTo>
                  <a:pt x="154349" y="525599"/>
                </a:lnTo>
                <a:lnTo>
                  <a:pt x="0" y="371249"/>
                </a:lnTo>
                <a:close/>
              </a:path>
            </a:pathLst>
          </a:custGeom>
          <a:ln w="9524">
            <a:solidFill>
              <a:srgbClr val="595959"/>
            </a:solidFill>
          </a:ln>
        </p:spPr>
        <p:txBody>
          <a:bodyPr wrap="square" lIns="0" tIns="0" rIns="0" bIns="0" rtlCol="0"/>
          <a:lstStyle/>
          <a:p>
            <a:endParaRPr sz="2400"/>
          </a:p>
        </p:txBody>
      </p:sp>
      <p:sp>
        <p:nvSpPr>
          <p:cNvPr id="6" name="object 6"/>
          <p:cNvSpPr/>
          <p:nvPr/>
        </p:nvSpPr>
        <p:spPr>
          <a:xfrm>
            <a:off x="8761500" y="5404066"/>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28574">
            <a:solidFill>
              <a:srgbClr val="FFFF00"/>
            </a:solidFill>
          </a:ln>
        </p:spPr>
        <p:txBody>
          <a:bodyPr wrap="square" lIns="0" tIns="0" rIns="0" bIns="0" rtlCol="0"/>
          <a:lstStyle/>
          <a:p>
            <a:endParaRPr sz="2400"/>
          </a:p>
        </p:txBody>
      </p:sp>
      <p:sp>
        <p:nvSpPr>
          <p:cNvPr id="7" name="object 7"/>
          <p:cNvSpPr/>
          <p:nvPr/>
        </p:nvSpPr>
        <p:spPr>
          <a:xfrm>
            <a:off x="8761500" y="5404066"/>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9524">
            <a:solidFill>
              <a:srgbClr val="000000"/>
            </a:solidFill>
          </a:ln>
        </p:spPr>
        <p:txBody>
          <a:bodyPr wrap="square" lIns="0" tIns="0" rIns="0" bIns="0" rtlCol="0"/>
          <a:lstStyle/>
          <a:p>
            <a:endParaRPr sz="2400"/>
          </a:p>
        </p:txBody>
      </p:sp>
      <p:sp>
        <p:nvSpPr>
          <p:cNvPr id="8" name="object 8"/>
          <p:cNvSpPr/>
          <p:nvPr/>
        </p:nvSpPr>
        <p:spPr>
          <a:xfrm>
            <a:off x="8552799" y="6251933"/>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28574">
            <a:solidFill>
              <a:srgbClr val="FFFF00"/>
            </a:solidFill>
          </a:ln>
        </p:spPr>
        <p:txBody>
          <a:bodyPr wrap="square" lIns="0" tIns="0" rIns="0" bIns="0" rtlCol="0"/>
          <a:lstStyle/>
          <a:p>
            <a:endParaRPr sz="2400"/>
          </a:p>
        </p:txBody>
      </p:sp>
      <p:sp>
        <p:nvSpPr>
          <p:cNvPr id="9" name="object 9"/>
          <p:cNvSpPr/>
          <p:nvPr/>
        </p:nvSpPr>
        <p:spPr>
          <a:xfrm>
            <a:off x="8552799" y="6251933"/>
            <a:ext cx="999067" cy="263313"/>
          </a:xfrm>
          <a:custGeom>
            <a:avLst/>
            <a:gdLst/>
            <a:ahLst/>
            <a:cxnLst/>
            <a:rect l="l" t="t" r="r" b="b"/>
            <a:pathLst>
              <a:path w="749300" h="197485">
                <a:moveTo>
                  <a:pt x="0" y="0"/>
                </a:moveTo>
                <a:lnTo>
                  <a:pt x="748799" y="0"/>
                </a:lnTo>
                <a:lnTo>
                  <a:pt x="748799" y="197099"/>
                </a:lnTo>
                <a:lnTo>
                  <a:pt x="0" y="197099"/>
                </a:lnTo>
                <a:lnTo>
                  <a:pt x="0" y="0"/>
                </a:lnTo>
                <a:close/>
              </a:path>
            </a:pathLst>
          </a:custGeom>
          <a:ln w="9524">
            <a:solidFill>
              <a:srgbClr val="000000"/>
            </a:solidFill>
          </a:ln>
        </p:spPr>
        <p:txBody>
          <a:bodyPr wrap="square" lIns="0" tIns="0" rIns="0" bIns="0" rtlCol="0"/>
          <a:lstStyle/>
          <a:p>
            <a:endParaRPr sz="2400"/>
          </a:p>
        </p:txBody>
      </p:sp>
      <p:sp>
        <p:nvSpPr>
          <p:cNvPr id="10" name="object 10"/>
          <p:cNvSpPr/>
          <p:nvPr/>
        </p:nvSpPr>
        <p:spPr>
          <a:xfrm>
            <a:off x="1528499" y="5301599"/>
            <a:ext cx="701040" cy="412327"/>
          </a:xfrm>
          <a:custGeom>
            <a:avLst/>
            <a:gdLst/>
            <a:ahLst/>
            <a:cxnLst/>
            <a:rect l="l" t="t" r="r" b="b"/>
            <a:pathLst>
              <a:path w="525780" h="309245">
                <a:moveTo>
                  <a:pt x="371249" y="308699"/>
                </a:moveTo>
                <a:lnTo>
                  <a:pt x="371249" y="231524"/>
                </a:lnTo>
                <a:lnTo>
                  <a:pt x="0" y="231524"/>
                </a:lnTo>
                <a:lnTo>
                  <a:pt x="0" y="77174"/>
                </a:lnTo>
                <a:lnTo>
                  <a:pt x="371249" y="77174"/>
                </a:lnTo>
                <a:lnTo>
                  <a:pt x="371249" y="0"/>
                </a:lnTo>
                <a:lnTo>
                  <a:pt x="525599" y="154349"/>
                </a:lnTo>
                <a:lnTo>
                  <a:pt x="371249" y="308699"/>
                </a:lnTo>
                <a:close/>
              </a:path>
            </a:pathLst>
          </a:custGeom>
          <a:ln w="9524">
            <a:solidFill>
              <a:srgbClr val="595959"/>
            </a:solidFill>
          </a:ln>
        </p:spPr>
        <p:txBody>
          <a:bodyPr wrap="square" lIns="0" tIns="0" rIns="0" bIns="0" rtlCol="0"/>
          <a:lstStyle/>
          <a:p>
            <a:endParaRPr sz="2400"/>
          </a:p>
        </p:txBody>
      </p:sp>
      <p:sp>
        <p:nvSpPr>
          <p:cNvPr id="11" name="object 11"/>
          <p:cNvSpPr/>
          <p:nvPr/>
        </p:nvSpPr>
        <p:spPr>
          <a:xfrm>
            <a:off x="1528499" y="6177534"/>
            <a:ext cx="701040" cy="412327"/>
          </a:xfrm>
          <a:custGeom>
            <a:avLst/>
            <a:gdLst/>
            <a:ahLst/>
            <a:cxnLst/>
            <a:rect l="l" t="t" r="r" b="b"/>
            <a:pathLst>
              <a:path w="525780" h="309245">
                <a:moveTo>
                  <a:pt x="371249" y="308699"/>
                </a:moveTo>
                <a:lnTo>
                  <a:pt x="371249" y="231524"/>
                </a:lnTo>
                <a:lnTo>
                  <a:pt x="0" y="231524"/>
                </a:lnTo>
                <a:lnTo>
                  <a:pt x="0" y="77174"/>
                </a:lnTo>
                <a:lnTo>
                  <a:pt x="371249" y="77174"/>
                </a:lnTo>
                <a:lnTo>
                  <a:pt x="371249" y="0"/>
                </a:lnTo>
                <a:lnTo>
                  <a:pt x="525599" y="154349"/>
                </a:lnTo>
                <a:lnTo>
                  <a:pt x="371249" y="308699"/>
                </a:lnTo>
                <a:close/>
              </a:path>
            </a:pathLst>
          </a:custGeom>
          <a:ln w="9524">
            <a:solidFill>
              <a:srgbClr val="595959"/>
            </a:solidFill>
          </a:ln>
        </p:spPr>
        <p:txBody>
          <a:bodyPr wrap="square" lIns="0" tIns="0" rIns="0" bIns="0" rtlCol="0"/>
          <a:lstStyle/>
          <a:p>
            <a:endParaRPr sz="2400"/>
          </a:p>
        </p:txBody>
      </p:sp>
      <p:sp>
        <p:nvSpPr>
          <p:cNvPr id="12" name="object 12"/>
          <p:cNvSpPr/>
          <p:nvPr/>
        </p:nvSpPr>
        <p:spPr>
          <a:xfrm>
            <a:off x="9127093" y="5913799"/>
            <a:ext cx="267547" cy="0"/>
          </a:xfrm>
          <a:custGeom>
            <a:avLst/>
            <a:gdLst/>
            <a:ahLst/>
            <a:cxnLst/>
            <a:rect l="l" t="t" r="r" b="b"/>
            <a:pathLst>
              <a:path w="200659">
                <a:moveTo>
                  <a:pt x="0" y="0"/>
                </a:moveTo>
                <a:lnTo>
                  <a:pt x="200407" y="0"/>
                </a:lnTo>
              </a:path>
            </a:pathLst>
          </a:custGeom>
          <a:ln w="55601">
            <a:solidFill>
              <a:srgbClr val="FF0000"/>
            </a:solidFill>
          </a:ln>
        </p:spPr>
        <p:txBody>
          <a:bodyPr wrap="square" lIns="0" tIns="0" rIns="0" bIns="0" rtlCol="0"/>
          <a:lstStyle/>
          <a:p>
            <a:endParaRPr sz="2400"/>
          </a:p>
        </p:txBody>
      </p:sp>
      <p:sp>
        <p:nvSpPr>
          <p:cNvPr id="13" name="object 13"/>
          <p:cNvSpPr/>
          <p:nvPr/>
        </p:nvSpPr>
        <p:spPr>
          <a:xfrm>
            <a:off x="9127093" y="5876732"/>
            <a:ext cx="267547" cy="74507"/>
          </a:xfrm>
          <a:custGeom>
            <a:avLst/>
            <a:gdLst/>
            <a:ahLst/>
            <a:cxnLst/>
            <a:rect l="l" t="t" r="r" b="b"/>
            <a:pathLst>
              <a:path w="200659" h="55879">
                <a:moveTo>
                  <a:pt x="0" y="0"/>
                </a:moveTo>
                <a:lnTo>
                  <a:pt x="200407" y="0"/>
                </a:lnTo>
                <a:lnTo>
                  <a:pt x="200407" y="55601"/>
                </a:lnTo>
                <a:lnTo>
                  <a:pt x="0" y="55601"/>
                </a:lnTo>
                <a:lnTo>
                  <a:pt x="0" y="0"/>
                </a:lnTo>
                <a:close/>
              </a:path>
            </a:pathLst>
          </a:custGeom>
          <a:ln w="9524">
            <a:solidFill>
              <a:srgbClr val="595959"/>
            </a:solidFill>
          </a:ln>
        </p:spPr>
        <p:txBody>
          <a:bodyPr wrap="square" lIns="0" tIns="0" rIns="0" bIns="0" rtlCol="0"/>
          <a:lstStyle/>
          <a:p>
            <a:endParaRPr sz="2400"/>
          </a:p>
        </p:txBody>
      </p:sp>
      <p:sp>
        <p:nvSpPr>
          <p:cNvPr id="14" name="object 14"/>
          <p:cNvSpPr/>
          <p:nvPr/>
        </p:nvSpPr>
        <p:spPr>
          <a:xfrm>
            <a:off x="1" y="904534"/>
            <a:ext cx="5289127" cy="433493"/>
          </a:xfrm>
          <a:custGeom>
            <a:avLst/>
            <a:gdLst/>
            <a:ahLst/>
            <a:cxnLst/>
            <a:rect l="l" t="t" r="r" b="b"/>
            <a:pathLst>
              <a:path w="3966845" h="325119">
                <a:moveTo>
                  <a:pt x="0" y="0"/>
                </a:moveTo>
                <a:lnTo>
                  <a:pt x="3966349" y="0"/>
                </a:lnTo>
                <a:lnTo>
                  <a:pt x="3966349" y="324899"/>
                </a:lnTo>
                <a:lnTo>
                  <a:pt x="0" y="324899"/>
                </a:lnTo>
                <a:lnTo>
                  <a:pt x="0" y="0"/>
                </a:lnTo>
                <a:close/>
              </a:path>
            </a:pathLst>
          </a:custGeom>
          <a:solidFill>
            <a:srgbClr val="6AA84F"/>
          </a:solidFill>
        </p:spPr>
        <p:txBody>
          <a:bodyPr wrap="square" lIns="0" tIns="0" rIns="0" bIns="0" rtlCol="0"/>
          <a:lstStyle/>
          <a:p>
            <a:endParaRPr sz="2400"/>
          </a:p>
        </p:txBody>
      </p:sp>
      <p:sp>
        <p:nvSpPr>
          <p:cNvPr id="15" name="object 15"/>
          <p:cNvSpPr txBox="1"/>
          <p:nvPr/>
        </p:nvSpPr>
        <p:spPr>
          <a:xfrm>
            <a:off x="183169" y="971949"/>
            <a:ext cx="3600873" cy="287323"/>
          </a:xfrm>
          <a:prstGeom prst="rect">
            <a:avLst/>
          </a:prstGeom>
        </p:spPr>
        <p:txBody>
          <a:bodyPr vert="horz" wrap="square" lIns="0" tIns="0" rIns="0" bIns="0" rtlCol="0">
            <a:spAutoFit/>
          </a:bodyPr>
          <a:lstStyle/>
          <a:p>
            <a:pPr marL="16933"/>
            <a:r>
              <a:rPr sz="1867" b="1" spc="-7" dirty="0">
                <a:solidFill>
                  <a:srgbClr val="FFFFFF"/>
                </a:solidFill>
                <a:latin typeface="Arial"/>
                <a:cs typeface="Arial"/>
              </a:rPr>
              <a:t>Total Projected LCFF</a:t>
            </a:r>
            <a:r>
              <a:rPr sz="1867" b="1" spc="7" dirty="0">
                <a:solidFill>
                  <a:srgbClr val="FFFFFF"/>
                </a:solidFill>
                <a:latin typeface="Arial"/>
                <a:cs typeface="Arial"/>
              </a:rPr>
              <a:t> </a:t>
            </a:r>
            <a:r>
              <a:rPr sz="1867" b="1" spc="-7" dirty="0">
                <a:solidFill>
                  <a:srgbClr val="FFFFFF"/>
                </a:solidFill>
                <a:latin typeface="Arial"/>
                <a:cs typeface="Arial"/>
              </a:rPr>
              <a:t>Revenues</a:t>
            </a:r>
            <a:endParaRPr sz="1867">
              <a:latin typeface="Arial"/>
              <a:cs typeface="Arial"/>
            </a:endParaRPr>
          </a:p>
        </p:txBody>
      </p:sp>
      <p:sp>
        <p:nvSpPr>
          <p:cNvPr id="16" name="object 16"/>
          <p:cNvSpPr txBox="1"/>
          <p:nvPr/>
        </p:nvSpPr>
        <p:spPr>
          <a:xfrm>
            <a:off x="10472967" y="5765839"/>
            <a:ext cx="1446107" cy="246221"/>
          </a:xfrm>
          <a:prstGeom prst="rect">
            <a:avLst/>
          </a:prstGeom>
        </p:spPr>
        <p:txBody>
          <a:bodyPr vert="horz" wrap="square" lIns="0" tIns="0" rIns="0" bIns="0" rtlCol="0">
            <a:spAutoFit/>
          </a:bodyPr>
          <a:lstStyle/>
          <a:p>
            <a:pPr marL="16933"/>
            <a:r>
              <a:rPr sz="1600" spc="-7" dirty="0">
                <a:latin typeface="Arial"/>
                <a:cs typeface="Arial"/>
              </a:rPr>
              <a:t>220,789,795.00</a:t>
            </a:r>
            <a:endParaRPr sz="1600">
              <a:latin typeface="Arial"/>
              <a:cs typeface="Arial"/>
            </a:endParaRPr>
          </a:p>
        </p:txBody>
      </p:sp>
      <p:sp>
        <p:nvSpPr>
          <p:cNvPr id="17" name="object 17"/>
          <p:cNvSpPr/>
          <p:nvPr/>
        </p:nvSpPr>
        <p:spPr>
          <a:xfrm>
            <a:off x="10119095" y="5845631"/>
            <a:ext cx="267547" cy="74507"/>
          </a:xfrm>
          <a:custGeom>
            <a:avLst/>
            <a:gdLst/>
            <a:ahLst/>
            <a:cxnLst/>
            <a:rect l="l" t="t" r="r" b="b"/>
            <a:pathLst>
              <a:path w="200659" h="55879">
                <a:moveTo>
                  <a:pt x="0" y="0"/>
                </a:moveTo>
                <a:lnTo>
                  <a:pt x="200407" y="0"/>
                </a:lnTo>
                <a:lnTo>
                  <a:pt x="200407" y="55600"/>
                </a:lnTo>
                <a:lnTo>
                  <a:pt x="0" y="55600"/>
                </a:lnTo>
                <a:lnTo>
                  <a:pt x="0" y="0"/>
                </a:lnTo>
                <a:close/>
              </a:path>
            </a:pathLst>
          </a:custGeom>
          <a:ln w="9524">
            <a:solidFill>
              <a:srgbClr val="595959"/>
            </a:solidFill>
          </a:ln>
        </p:spPr>
        <p:txBody>
          <a:bodyPr wrap="square" lIns="0" tIns="0" rIns="0" bIns="0" rtlCol="0"/>
          <a:lstStyle/>
          <a:p>
            <a:endParaRPr sz="2400"/>
          </a:p>
        </p:txBody>
      </p:sp>
      <p:sp>
        <p:nvSpPr>
          <p:cNvPr id="18" name="object 18"/>
          <p:cNvSpPr/>
          <p:nvPr/>
        </p:nvSpPr>
        <p:spPr>
          <a:xfrm>
            <a:off x="10119095" y="5956833"/>
            <a:ext cx="267547" cy="74507"/>
          </a:xfrm>
          <a:custGeom>
            <a:avLst/>
            <a:gdLst/>
            <a:ahLst/>
            <a:cxnLst/>
            <a:rect l="l" t="t" r="r" b="b"/>
            <a:pathLst>
              <a:path w="200659" h="55879">
                <a:moveTo>
                  <a:pt x="0" y="0"/>
                </a:moveTo>
                <a:lnTo>
                  <a:pt x="200407" y="0"/>
                </a:lnTo>
                <a:lnTo>
                  <a:pt x="200407" y="55600"/>
                </a:lnTo>
                <a:lnTo>
                  <a:pt x="0" y="55600"/>
                </a:lnTo>
                <a:lnTo>
                  <a:pt x="0" y="0"/>
                </a:lnTo>
                <a:close/>
              </a:path>
            </a:pathLst>
          </a:custGeom>
          <a:ln w="9524">
            <a:solidFill>
              <a:srgbClr val="595959"/>
            </a:solidFill>
          </a:ln>
        </p:spPr>
        <p:txBody>
          <a:bodyPr wrap="square" lIns="0" tIns="0" rIns="0" bIns="0" rtlCol="0"/>
          <a:lstStyle/>
          <a:p>
            <a:endParaRPr sz="2400"/>
          </a:p>
        </p:txBody>
      </p:sp>
      <p:sp>
        <p:nvSpPr>
          <p:cNvPr id="19" name="object 19"/>
          <p:cNvSpPr txBox="1">
            <a:spLocks noGrp="1"/>
          </p:cNvSpPr>
          <p:nvPr>
            <p:ph type="sldNum" sz="quarter" idx="4294967295"/>
          </p:nvPr>
        </p:nvSpPr>
        <p:spPr>
          <a:xfrm>
            <a:off x="11423374" y="6370756"/>
            <a:ext cx="524774" cy="277854"/>
          </a:xfrm>
          <a:prstGeom prst="rect">
            <a:avLst/>
          </a:prstGeom>
        </p:spPr>
        <p:txBody>
          <a:bodyPr vert="horz" wrap="square" lIns="0" tIns="847" rIns="0" bIns="0" rtlCol="0">
            <a:spAutoFit/>
          </a:bodyPr>
          <a:lstStyle/>
          <a:p>
            <a:pPr marL="127843">
              <a:spcBef>
                <a:spcPts val="7"/>
              </a:spcBef>
            </a:pPr>
            <a:fld id="{81D60167-4931-47E6-BA6A-407CBD079E47}" type="slidenum">
              <a:rPr spc="-7" dirty="0"/>
              <a:pPr marL="127843">
                <a:spcBef>
                  <a:spcPts val="7"/>
                </a:spcBef>
              </a:pPr>
              <a:t>13</a:t>
            </a:fld>
            <a:endParaRPr spc="-7" dirty="0"/>
          </a:p>
        </p:txBody>
      </p:sp>
    </p:spTree>
    <p:extLst>
      <p:ext uri="{BB962C8B-B14F-4D97-AF65-F5344CB8AC3E}">
        <p14:creationId xmlns:p14="http://schemas.microsoft.com/office/powerpoint/2010/main" val="3953926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2566" y="1762329"/>
            <a:ext cx="8208433" cy="3508589"/>
          </a:xfrm>
          <a:prstGeom prst="rect">
            <a:avLst/>
          </a:prstGeom>
        </p:spPr>
        <p:txBody>
          <a:bodyPr vert="horz" wrap="square" lIns="0" tIns="0" rIns="0" bIns="0" rtlCol="0">
            <a:spAutoFit/>
          </a:bodyPr>
          <a:lstStyle/>
          <a:p>
            <a:pPr marL="16933"/>
            <a:r>
              <a:rPr sz="2133" b="1" spc="-7" dirty="0">
                <a:solidFill>
                  <a:srgbClr val="3C78D8"/>
                </a:solidFill>
                <a:latin typeface="Verdana"/>
                <a:cs typeface="Verdana"/>
              </a:rPr>
              <a:t>Potential Items to Include in </a:t>
            </a:r>
            <a:r>
              <a:rPr sz="2133" b="1" u="heavy" spc="-7" dirty="0">
                <a:solidFill>
                  <a:srgbClr val="FF0000"/>
                </a:solidFill>
                <a:latin typeface="Verdana"/>
                <a:cs typeface="Verdana"/>
              </a:rPr>
              <a:t>Brief</a:t>
            </a:r>
            <a:r>
              <a:rPr sz="2133" b="1" u="heavy" spc="113" dirty="0">
                <a:solidFill>
                  <a:srgbClr val="FF0000"/>
                </a:solidFill>
                <a:latin typeface="Verdana"/>
                <a:cs typeface="Verdana"/>
              </a:rPr>
              <a:t> </a:t>
            </a:r>
            <a:r>
              <a:rPr sz="2133" b="1" spc="-7" dirty="0">
                <a:solidFill>
                  <a:srgbClr val="3C78D8"/>
                </a:solidFill>
                <a:latin typeface="Verdana"/>
                <a:cs typeface="Verdana"/>
              </a:rPr>
              <a:t>Description</a:t>
            </a:r>
            <a:endParaRPr sz="2133">
              <a:latin typeface="Verdana"/>
              <a:cs typeface="Verdana"/>
            </a:endParaRPr>
          </a:p>
          <a:p>
            <a:pPr marL="626518" indent="-458882">
              <a:spcBef>
                <a:spcPts val="1013"/>
              </a:spcBef>
              <a:buFont typeface="Arial"/>
              <a:buChar char="●"/>
              <a:tabLst>
                <a:tab pos="625671" algn="l"/>
                <a:tab pos="626518" algn="l"/>
              </a:tabLst>
            </a:pPr>
            <a:r>
              <a:rPr sz="2000" spc="-7" dirty="0">
                <a:latin typeface="Verdana"/>
                <a:cs typeface="Verdana"/>
              </a:rPr>
              <a:t>Cost of base</a:t>
            </a:r>
            <a:r>
              <a:rPr sz="2000" spc="-47" dirty="0">
                <a:latin typeface="Verdana"/>
                <a:cs typeface="Verdana"/>
              </a:rPr>
              <a:t> </a:t>
            </a:r>
            <a:r>
              <a:rPr sz="2000" spc="-7" dirty="0">
                <a:latin typeface="Verdana"/>
                <a:cs typeface="Verdana"/>
              </a:rPr>
              <a:t>program</a:t>
            </a:r>
            <a:endParaRPr sz="2000">
              <a:latin typeface="Verdana"/>
              <a:cs typeface="Verdana"/>
            </a:endParaRPr>
          </a:p>
          <a:p>
            <a:pPr marL="626518" indent="-458882">
              <a:spcBef>
                <a:spcPts val="333"/>
              </a:spcBef>
              <a:buFont typeface="Arial"/>
              <a:buChar char="●"/>
              <a:tabLst>
                <a:tab pos="625671" algn="l"/>
                <a:tab pos="626518" algn="l"/>
              </a:tabLst>
            </a:pPr>
            <a:r>
              <a:rPr sz="2000" spc="-7" dirty="0">
                <a:latin typeface="Verdana"/>
                <a:cs typeface="Verdana"/>
              </a:rPr>
              <a:t>General cost of</a:t>
            </a:r>
            <a:r>
              <a:rPr sz="2000" spc="-33" dirty="0">
                <a:latin typeface="Verdana"/>
                <a:cs typeface="Verdana"/>
              </a:rPr>
              <a:t> </a:t>
            </a:r>
            <a:r>
              <a:rPr sz="2000" spc="-7" dirty="0">
                <a:latin typeface="Verdana"/>
                <a:cs typeface="Verdana"/>
              </a:rPr>
              <a:t>overhead</a:t>
            </a:r>
            <a:endParaRPr sz="2000">
              <a:latin typeface="Verdana"/>
              <a:cs typeface="Verdana"/>
            </a:endParaRPr>
          </a:p>
          <a:p>
            <a:pPr marL="626518" indent="-458882">
              <a:spcBef>
                <a:spcPts val="400"/>
              </a:spcBef>
              <a:buFont typeface="Arial"/>
              <a:buChar char="●"/>
              <a:tabLst>
                <a:tab pos="625671" algn="l"/>
                <a:tab pos="626518" algn="l"/>
              </a:tabLst>
            </a:pPr>
            <a:r>
              <a:rPr sz="2000" spc="-7" dirty="0">
                <a:latin typeface="Verdana"/>
                <a:cs typeface="Verdana"/>
              </a:rPr>
              <a:t>Contributions to program not included in</a:t>
            </a:r>
            <a:r>
              <a:rPr sz="2000" spc="73" dirty="0">
                <a:latin typeface="Verdana"/>
                <a:cs typeface="Verdana"/>
              </a:rPr>
              <a:t> </a:t>
            </a:r>
            <a:r>
              <a:rPr sz="2000" spc="-7" dirty="0">
                <a:latin typeface="Verdana"/>
                <a:cs typeface="Verdana"/>
              </a:rPr>
              <a:t>LCAP</a:t>
            </a:r>
            <a:endParaRPr sz="2000">
              <a:latin typeface="Verdana"/>
              <a:cs typeface="Verdana"/>
            </a:endParaRPr>
          </a:p>
          <a:p>
            <a:pPr marL="626518" indent="-458882">
              <a:spcBef>
                <a:spcPts val="400"/>
              </a:spcBef>
              <a:buFont typeface="Arial"/>
              <a:buChar char="●"/>
              <a:tabLst>
                <a:tab pos="625671" algn="l"/>
                <a:tab pos="626518" algn="l"/>
              </a:tabLst>
            </a:pPr>
            <a:r>
              <a:rPr sz="2000" spc="-7" dirty="0">
                <a:latin typeface="Verdana"/>
                <a:cs typeface="Verdana"/>
              </a:rPr>
              <a:t>Mandatory contributions to Routine Restricted</a:t>
            </a:r>
            <a:r>
              <a:rPr sz="2000" spc="140" dirty="0">
                <a:latin typeface="Verdana"/>
                <a:cs typeface="Verdana"/>
              </a:rPr>
              <a:t> </a:t>
            </a:r>
            <a:r>
              <a:rPr sz="2000" spc="-7" dirty="0">
                <a:latin typeface="Verdana"/>
                <a:cs typeface="Verdana"/>
              </a:rPr>
              <a:t>Maintenance</a:t>
            </a:r>
            <a:endParaRPr sz="2000">
              <a:latin typeface="Verdana"/>
              <a:cs typeface="Verdana"/>
            </a:endParaRPr>
          </a:p>
          <a:p>
            <a:pPr marL="626518" indent="-458882">
              <a:spcBef>
                <a:spcPts val="400"/>
              </a:spcBef>
              <a:buFont typeface="Arial"/>
              <a:buChar char="●"/>
              <a:tabLst>
                <a:tab pos="625671" algn="l"/>
                <a:tab pos="626518" algn="l"/>
              </a:tabLst>
            </a:pPr>
            <a:r>
              <a:rPr sz="2000" spc="-7" dirty="0">
                <a:latin typeface="Verdana"/>
                <a:cs typeface="Verdana"/>
              </a:rPr>
              <a:t>Anything else that</a:t>
            </a:r>
            <a:r>
              <a:rPr sz="2000" spc="-20" dirty="0">
                <a:latin typeface="Verdana"/>
                <a:cs typeface="Verdana"/>
              </a:rPr>
              <a:t> </a:t>
            </a:r>
            <a:r>
              <a:rPr sz="2000" spc="-7" dirty="0">
                <a:latin typeface="Verdana"/>
                <a:cs typeface="Verdana"/>
              </a:rPr>
              <a:t>might:</a:t>
            </a:r>
            <a:endParaRPr sz="2000">
              <a:latin typeface="Verdana"/>
              <a:cs typeface="Verdana"/>
            </a:endParaRPr>
          </a:p>
          <a:p>
            <a:pPr marL="982955" lvl="1" indent="-356438">
              <a:spcBef>
                <a:spcPts val="1067"/>
              </a:spcBef>
              <a:buAutoNum type="alphaLcParenR"/>
              <a:tabLst>
                <a:tab pos="983802" algn="l"/>
              </a:tabLst>
            </a:pPr>
            <a:r>
              <a:rPr sz="2000" spc="-7" dirty="0">
                <a:latin typeface="Verdana"/>
                <a:cs typeface="Verdana"/>
              </a:rPr>
              <a:t>Help stakeholders understand overall cost of</a:t>
            </a:r>
            <a:r>
              <a:rPr sz="2000" spc="120" dirty="0">
                <a:latin typeface="Verdana"/>
                <a:cs typeface="Verdana"/>
              </a:rPr>
              <a:t> </a:t>
            </a:r>
            <a:r>
              <a:rPr sz="2000" spc="-7" dirty="0">
                <a:latin typeface="Verdana"/>
                <a:cs typeface="Verdana"/>
              </a:rPr>
              <a:t>education</a:t>
            </a:r>
            <a:endParaRPr sz="2000">
              <a:latin typeface="Verdana"/>
              <a:cs typeface="Verdana"/>
            </a:endParaRPr>
          </a:p>
          <a:p>
            <a:pPr marL="988882" lvl="1" indent="-362364">
              <a:spcBef>
                <a:spcPts val="1000"/>
              </a:spcBef>
              <a:buAutoNum type="alphaLcParenR"/>
              <a:tabLst>
                <a:tab pos="989729" algn="l"/>
              </a:tabLst>
            </a:pPr>
            <a:r>
              <a:rPr sz="2000" spc="-7" dirty="0">
                <a:latin typeface="Verdana"/>
                <a:cs typeface="Verdana"/>
              </a:rPr>
              <a:t>Be useful for district to</a:t>
            </a:r>
            <a:r>
              <a:rPr sz="2000" dirty="0">
                <a:latin typeface="Verdana"/>
                <a:cs typeface="Verdana"/>
              </a:rPr>
              <a:t> </a:t>
            </a:r>
            <a:r>
              <a:rPr sz="2000" spc="-7" dirty="0">
                <a:latin typeface="Verdana"/>
                <a:cs typeface="Verdana"/>
              </a:rPr>
              <a:t>share</a:t>
            </a:r>
            <a:endParaRPr sz="2000">
              <a:latin typeface="Verdana"/>
              <a:cs typeface="Verdana"/>
            </a:endParaRPr>
          </a:p>
          <a:p>
            <a:pPr marL="626518" indent="-458882">
              <a:spcBef>
                <a:spcPts val="1000"/>
              </a:spcBef>
              <a:buFont typeface="Arial"/>
              <a:buChar char="●"/>
              <a:tabLst>
                <a:tab pos="625671" algn="l"/>
                <a:tab pos="626518" algn="l"/>
              </a:tabLst>
            </a:pPr>
            <a:r>
              <a:rPr sz="2000" u="sng" spc="-500" dirty="0">
                <a:solidFill>
                  <a:srgbClr val="FF9900"/>
                </a:solidFill>
                <a:latin typeface="Times New Roman"/>
                <a:cs typeface="Times New Roman"/>
              </a:rPr>
              <a:t> </a:t>
            </a:r>
            <a:r>
              <a:rPr sz="2000" u="sng" spc="-7" dirty="0">
                <a:solidFill>
                  <a:srgbClr val="FF9900"/>
                </a:solidFill>
                <a:latin typeface="Verdana"/>
                <a:cs typeface="Verdana"/>
              </a:rPr>
              <a:t>Could be opportunity rather than</a:t>
            </a:r>
            <a:r>
              <a:rPr sz="2000" u="sng" spc="40" dirty="0">
                <a:solidFill>
                  <a:srgbClr val="FF9900"/>
                </a:solidFill>
                <a:latin typeface="Verdana"/>
                <a:cs typeface="Verdana"/>
              </a:rPr>
              <a:t> </a:t>
            </a:r>
            <a:r>
              <a:rPr sz="2000" u="sng" dirty="0">
                <a:solidFill>
                  <a:srgbClr val="FF9900"/>
                </a:solidFill>
                <a:latin typeface="Verdana"/>
                <a:cs typeface="Verdana"/>
              </a:rPr>
              <a:t>challenge</a:t>
            </a:r>
            <a:endParaRPr sz="2000">
              <a:latin typeface="Verdana"/>
              <a:cs typeface="Verdana"/>
            </a:endParaRPr>
          </a:p>
        </p:txBody>
      </p:sp>
      <p:sp>
        <p:nvSpPr>
          <p:cNvPr id="3" name="object 3"/>
          <p:cNvSpPr/>
          <p:nvPr/>
        </p:nvSpPr>
        <p:spPr>
          <a:xfrm>
            <a:off x="65" y="1"/>
            <a:ext cx="12192000" cy="781473"/>
          </a:xfrm>
          <a:custGeom>
            <a:avLst/>
            <a:gdLst/>
            <a:ahLst/>
            <a:cxnLst/>
            <a:rect l="l" t="t" r="r" b="b"/>
            <a:pathLst>
              <a:path w="9144000" h="586105">
                <a:moveTo>
                  <a:pt x="0" y="0"/>
                </a:moveTo>
                <a:lnTo>
                  <a:pt x="9143999" y="0"/>
                </a:lnTo>
                <a:lnTo>
                  <a:pt x="9143999" y="585899"/>
                </a:lnTo>
                <a:lnTo>
                  <a:pt x="0" y="585899"/>
                </a:lnTo>
                <a:lnTo>
                  <a:pt x="0" y="0"/>
                </a:lnTo>
                <a:close/>
              </a:path>
            </a:pathLst>
          </a:custGeom>
          <a:solidFill>
            <a:srgbClr val="0B5394"/>
          </a:solidFill>
        </p:spPr>
        <p:txBody>
          <a:bodyPr wrap="square" lIns="0" tIns="0" rIns="0" bIns="0" rtlCol="0"/>
          <a:lstStyle/>
          <a:p>
            <a:endParaRPr sz="2400"/>
          </a:p>
        </p:txBody>
      </p:sp>
      <p:sp>
        <p:nvSpPr>
          <p:cNvPr id="4" name="object 4"/>
          <p:cNvSpPr txBox="1">
            <a:spLocks noGrp="1"/>
          </p:cNvSpPr>
          <p:nvPr>
            <p:ph type="title"/>
          </p:nvPr>
        </p:nvSpPr>
        <p:spPr>
          <a:xfrm>
            <a:off x="2108455" y="31580"/>
            <a:ext cx="7582747" cy="677108"/>
          </a:xfrm>
          <a:prstGeom prst="rect">
            <a:avLst/>
          </a:prstGeom>
        </p:spPr>
        <p:txBody>
          <a:bodyPr vert="horz" wrap="square" lIns="0" tIns="0" rIns="0" bIns="0" rtlCol="0" anchor="ctr">
            <a:spAutoFit/>
          </a:bodyPr>
          <a:lstStyle/>
          <a:p>
            <a:pPr marL="16933">
              <a:lnSpc>
                <a:spcPct val="100000"/>
              </a:lnSpc>
            </a:pPr>
            <a:r>
              <a:rPr spc="-7" dirty="0"/>
              <a:t>Completing the Budget Summary</a:t>
            </a:r>
          </a:p>
        </p:txBody>
      </p:sp>
      <p:sp>
        <p:nvSpPr>
          <p:cNvPr id="5" name="object 5"/>
          <p:cNvSpPr/>
          <p:nvPr/>
        </p:nvSpPr>
        <p:spPr>
          <a:xfrm>
            <a:off x="0" y="904534"/>
            <a:ext cx="7454053" cy="433493"/>
          </a:xfrm>
          <a:custGeom>
            <a:avLst/>
            <a:gdLst/>
            <a:ahLst/>
            <a:cxnLst/>
            <a:rect l="l" t="t" r="r" b="b"/>
            <a:pathLst>
              <a:path w="5590540" h="325119">
                <a:moveTo>
                  <a:pt x="0" y="0"/>
                </a:moveTo>
                <a:lnTo>
                  <a:pt x="5590249" y="0"/>
                </a:lnTo>
                <a:lnTo>
                  <a:pt x="5590249" y="324899"/>
                </a:lnTo>
                <a:lnTo>
                  <a:pt x="0" y="324899"/>
                </a:lnTo>
                <a:lnTo>
                  <a:pt x="0" y="0"/>
                </a:lnTo>
                <a:close/>
              </a:path>
            </a:pathLst>
          </a:custGeom>
          <a:solidFill>
            <a:srgbClr val="6AA84F"/>
          </a:solidFill>
        </p:spPr>
        <p:txBody>
          <a:bodyPr wrap="square" lIns="0" tIns="0" rIns="0" bIns="0" rtlCol="0"/>
          <a:lstStyle/>
          <a:p>
            <a:endParaRPr sz="2400"/>
          </a:p>
        </p:txBody>
      </p:sp>
      <p:sp>
        <p:nvSpPr>
          <p:cNvPr id="6" name="object 6"/>
          <p:cNvSpPr txBox="1"/>
          <p:nvPr/>
        </p:nvSpPr>
        <p:spPr>
          <a:xfrm>
            <a:off x="183168" y="971949"/>
            <a:ext cx="6835987" cy="287323"/>
          </a:xfrm>
          <a:prstGeom prst="rect">
            <a:avLst/>
          </a:prstGeom>
        </p:spPr>
        <p:txBody>
          <a:bodyPr vert="horz" wrap="square" lIns="0" tIns="0" rIns="0" bIns="0" rtlCol="0">
            <a:spAutoFit/>
          </a:bodyPr>
          <a:lstStyle/>
          <a:p>
            <a:pPr marL="16933"/>
            <a:r>
              <a:rPr sz="1867" b="1" spc="-7" dirty="0">
                <a:solidFill>
                  <a:srgbClr val="FFFFFF"/>
                </a:solidFill>
                <a:latin typeface="Arial"/>
                <a:cs typeface="Arial"/>
              </a:rPr>
              <a:t>Description of Budgeted Expenditures Not Included in</a:t>
            </a:r>
            <a:r>
              <a:rPr sz="1867" b="1" spc="140" dirty="0">
                <a:solidFill>
                  <a:srgbClr val="FFFFFF"/>
                </a:solidFill>
                <a:latin typeface="Arial"/>
                <a:cs typeface="Arial"/>
              </a:rPr>
              <a:t> </a:t>
            </a:r>
            <a:r>
              <a:rPr sz="1867" b="1" spc="-7" dirty="0">
                <a:solidFill>
                  <a:srgbClr val="FFFFFF"/>
                </a:solidFill>
                <a:latin typeface="Arial"/>
                <a:cs typeface="Arial"/>
              </a:rPr>
              <a:t>LCAP</a:t>
            </a:r>
            <a:endParaRPr sz="1867">
              <a:latin typeface="Arial"/>
              <a:cs typeface="Arial"/>
            </a:endParaRPr>
          </a:p>
        </p:txBody>
      </p:sp>
      <p:sp>
        <p:nvSpPr>
          <p:cNvPr id="7" name="object 7"/>
          <p:cNvSpPr/>
          <p:nvPr/>
        </p:nvSpPr>
        <p:spPr>
          <a:xfrm>
            <a:off x="9757099" y="5393033"/>
            <a:ext cx="2164080" cy="781473"/>
          </a:xfrm>
          <a:custGeom>
            <a:avLst/>
            <a:gdLst/>
            <a:ahLst/>
            <a:cxnLst/>
            <a:rect l="l" t="t" r="r" b="b"/>
            <a:pathLst>
              <a:path w="1623059" h="586104">
                <a:moveTo>
                  <a:pt x="0" y="0"/>
                </a:moveTo>
                <a:lnTo>
                  <a:pt x="1622699" y="0"/>
                </a:lnTo>
                <a:lnTo>
                  <a:pt x="1622699" y="585899"/>
                </a:lnTo>
                <a:lnTo>
                  <a:pt x="0" y="585899"/>
                </a:lnTo>
                <a:lnTo>
                  <a:pt x="0" y="0"/>
                </a:lnTo>
                <a:close/>
              </a:path>
            </a:pathLst>
          </a:custGeom>
          <a:ln w="9524">
            <a:solidFill>
              <a:srgbClr val="674EA7"/>
            </a:solidFill>
          </a:ln>
        </p:spPr>
        <p:txBody>
          <a:bodyPr wrap="square" lIns="0" tIns="0" rIns="0" bIns="0" rtlCol="0"/>
          <a:lstStyle/>
          <a:p>
            <a:endParaRPr sz="2400"/>
          </a:p>
        </p:txBody>
      </p:sp>
      <p:sp>
        <p:nvSpPr>
          <p:cNvPr id="8" name="object 8"/>
          <p:cNvSpPr/>
          <p:nvPr/>
        </p:nvSpPr>
        <p:spPr>
          <a:xfrm>
            <a:off x="9757099" y="4781432"/>
            <a:ext cx="2164080" cy="604520"/>
          </a:xfrm>
          <a:custGeom>
            <a:avLst/>
            <a:gdLst/>
            <a:ahLst/>
            <a:cxnLst/>
            <a:rect l="l" t="t" r="r" b="b"/>
            <a:pathLst>
              <a:path w="1623059" h="453389">
                <a:moveTo>
                  <a:pt x="0" y="0"/>
                </a:moveTo>
                <a:lnTo>
                  <a:pt x="1622699" y="0"/>
                </a:lnTo>
                <a:lnTo>
                  <a:pt x="1622699" y="453299"/>
                </a:lnTo>
                <a:lnTo>
                  <a:pt x="0" y="453299"/>
                </a:lnTo>
                <a:lnTo>
                  <a:pt x="0" y="0"/>
                </a:lnTo>
                <a:close/>
              </a:path>
            </a:pathLst>
          </a:custGeom>
          <a:solidFill>
            <a:srgbClr val="674EA7"/>
          </a:solidFill>
        </p:spPr>
        <p:txBody>
          <a:bodyPr wrap="square" lIns="0" tIns="0" rIns="0" bIns="0" rtlCol="0"/>
          <a:lstStyle/>
          <a:p>
            <a:endParaRPr sz="2400"/>
          </a:p>
        </p:txBody>
      </p:sp>
      <p:sp>
        <p:nvSpPr>
          <p:cNvPr id="9" name="object 9"/>
          <p:cNvSpPr/>
          <p:nvPr/>
        </p:nvSpPr>
        <p:spPr>
          <a:xfrm>
            <a:off x="9757099" y="4781432"/>
            <a:ext cx="2164080" cy="604520"/>
          </a:xfrm>
          <a:custGeom>
            <a:avLst/>
            <a:gdLst/>
            <a:ahLst/>
            <a:cxnLst/>
            <a:rect l="l" t="t" r="r" b="b"/>
            <a:pathLst>
              <a:path w="1623059" h="453389">
                <a:moveTo>
                  <a:pt x="0" y="0"/>
                </a:moveTo>
                <a:lnTo>
                  <a:pt x="1622699" y="0"/>
                </a:lnTo>
                <a:lnTo>
                  <a:pt x="1622699" y="453299"/>
                </a:lnTo>
                <a:lnTo>
                  <a:pt x="0" y="453299"/>
                </a:lnTo>
                <a:lnTo>
                  <a:pt x="0" y="0"/>
                </a:lnTo>
                <a:close/>
              </a:path>
            </a:pathLst>
          </a:custGeom>
          <a:ln w="9524">
            <a:solidFill>
              <a:srgbClr val="674EA7"/>
            </a:solidFill>
          </a:ln>
        </p:spPr>
        <p:txBody>
          <a:bodyPr wrap="square" lIns="0" tIns="0" rIns="0" bIns="0" rtlCol="0"/>
          <a:lstStyle/>
          <a:p>
            <a:endParaRPr sz="2400"/>
          </a:p>
        </p:txBody>
      </p:sp>
      <p:sp>
        <p:nvSpPr>
          <p:cNvPr id="10" name="object 10"/>
          <p:cNvSpPr txBox="1"/>
          <p:nvPr/>
        </p:nvSpPr>
        <p:spPr>
          <a:xfrm>
            <a:off x="10037345" y="4843687"/>
            <a:ext cx="1602740" cy="487313"/>
          </a:xfrm>
          <a:prstGeom prst="rect">
            <a:avLst/>
          </a:prstGeom>
        </p:spPr>
        <p:txBody>
          <a:bodyPr vert="horz" wrap="square" lIns="0" tIns="0" rIns="0" bIns="0" rtlCol="0">
            <a:spAutoFit/>
          </a:bodyPr>
          <a:lstStyle/>
          <a:p>
            <a:pPr marL="377604" marR="6773" indent="-361518">
              <a:lnSpc>
                <a:spcPts val="1907"/>
              </a:lnSpc>
            </a:pPr>
            <a:r>
              <a:rPr sz="1600" spc="-7" dirty="0">
                <a:solidFill>
                  <a:srgbClr val="FFFFFF"/>
                </a:solidFill>
                <a:latin typeface="Arial"/>
                <a:cs typeface="Arial"/>
              </a:rPr>
              <a:t>Merriam-Webster  Definition</a:t>
            </a:r>
            <a:endParaRPr sz="1600">
              <a:latin typeface="Arial"/>
              <a:cs typeface="Arial"/>
            </a:endParaRPr>
          </a:p>
        </p:txBody>
      </p:sp>
      <p:sp>
        <p:nvSpPr>
          <p:cNvPr id="11" name="object 11"/>
          <p:cNvSpPr txBox="1"/>
          <p:nvPr/>
        </p:nvSpPr>
        <p:spPr>
          <a:xfrm>
            <a:off x="9854468" y="5511398"/>
            <a:ext cx="2076873" cy="1089978"/>
          </a:xfrm>
          <a:prstGeom prst="rect">
            <a:avLst/>
          </a:prstGeom>
        </p:spPr>
        <p:txBody>
          <a:bodyPr vert="horz" wrap="square" lIns="0" tIns="0" rIns="0" bIns="0" rtlCol="0">
            <a:spAutoFit/>
          </a:bodyPr>
          <a:lstStyle/>
          <a:p>
            <a:pPr marL="16933" marR="180335">
              <a:lnSpc>
                <a:spcPts val="2200"/>
              </a:lnSpc>
            </a:pPr>
            <a:r>
              <a:rPr sz="1867" u="heavy" spc="-467" dirty="0">
                <a:solidFill>
                  <a:srgbClr val="351B75"/>
                </a:solidFill>
                <a:latin typeface="Times New Roman"/>
                <a:cs typeface="Times New Roman"/>
              </a:rPr>
              <a:t> </a:t>
            </a:r>
            <a:r>
              <a:rPr sz="1867" b="1" u="heavy" spc="-7" dirty="0">
                <a:solidFill>
                  <a:srgbClr val="351B75"/>
                </a:solidFill>
                <a:latin typeface="Arial"/>
                <a:cs typeface="Arial"/>
              </a:rPr>
              <a:t>Brief</a:t>
            </a:r>
            <a:r>
              <a:rPr sz="1867" b="1" spc="-7" dirty="0">
                <a:solidFill>
                  <a:srgbClr val="351B75"/>
                </a:solidFill>
                <a:latin typeface="Arial"/>
                <a:cs typeface="Arial"/>
              </a:rPr>
              <a:t>: </a:t>
            </a:r>
            <a:r>
              <a:rPr sz="1867" b="1" i="1" spc="-7" dirty="0">
                <a:solidFill>
                  <a:srgbClr val="351B75"/>
                </a:solidFill>
                <a:latin typeface="Arial"/>
                <a:cs typeface="Arial"/>
              </a:rPr>
              <a:t>using</a:t>
            </a:r>
            <a:r>
              <a:rPr sz="1867" b="1" i="1" spc="-53" dirty="0">
                <a:solidFill>
                  <a:srgbClr val="351B75"/>
                </a:solidFill>
                <a:latin typeface="Arial"/>
                <a:cs typeface="Arial"/>
              </a:rPr>
              <a:t> </a:t>
            </a:r>
            <a:r>
              <a:rPr sz="1867" b="1" i="1" spc="-7" dirty="0">
                <a:solidFill>
                  <a:srgbClr val="351B75"/>
                </a:solidFill>
                <a:latin typeface="Arial"/>
                <a:cs typeface="Arial"/>
              </a:rPr>
              <a:t>only  a few</a:t>
            </a:r>
            <a:r>
              <a:rPr sz="1867" b="1" i="1" spc="-93" dirty="0">
                <a:solidFill>
                  <a:srgbClr val="351B75"/>
                </a:solidFill>
                <a:latin typeface="Arial"/>
                <a:cs typeface="Arial"/>
              </a:rPr>
              <a:t> </a:t>
            </a:r>
            <a:r>
              <a:rPr sz="1867" b="1" i="1" spc="-7" dirty="0">
                <a:solidFill>
                  <a:srgbClr val="351B75"/>
                </a:solidFill>
                <a:latin typeface="Arial"/>
                <a:cs typeface="Arial"/>
              </a:rPr>
              <a:t>words</a:t>
            </a:r>
            <a:endParaRPr sz="1867" dirty="0">
              <a:latin typeface="Arial"/>
              <a:cs typeface="Arial"/>
            </a:endParaRPr>
          </a:p>
          <a:p>
            <a:pPr>
              <a:spcBef>
                <a:spcPts val="73"/>
              </a:spcBef>
            </a:pPr>
            <a:endParaRPr sz="2000" dirty="0">
              <a:latin typeface="Times New Roman"/>
              <a:cs typeface="Times New Roman"/>
            </a:endParaRPr>
          </a:p>
          <a:p>
            <a:pPr marR="6773" algn="r"/>
            <a:r>
              <a:rPr lang="en-US" sz="1333" spc="-7" dirty="0" smtClean="0">
                <a:solidFill>
                  <a:srgbClr val="595959"/>
                </a:solidFill>
                <a:latin typeface="Arial"/>
                <a:cs typeface="Arial"/>
              </a:rPr>
              <a:t>14</a:t>
            </a:r>
            <a:endParaRPr sz="1333" dirty="0">
              <a:latin typeface="Arial"/>
              <a:cs typeface="Arial"/>
            </a:endParaRPr>
          </a:p>
        </p:txBody>
      </p:sp>
    </p:spTree>
    <p:extLst>
      <p:ext uri="{BB962C8B-B14F-4D97-AF65-F5344CB8AC3E}">
        <p14:creationId xmlns:p14="http://schemas.microsoft.com/office/powerpoint/2010/main" val="183794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400" y="6548449"/>
            <a:ext cx="1674707" cy="164212"/>
          </a:xfrm>
          <a:prstGeom prst="rect">
            <a:avLst/>
          </a:prstGeom>
        </p:spPr>
        <p:txBody>
          <a:bodyPr vert="horz" wrap="square" lIns="0" tIns="0" rIns="0" bIns="0" rtlCol="0">
            <a:spAutoFit/>
          </a:bodyPr>
          <a:lstStyle/>
          <a:p>
            <a:pPr marL="16933"/>
            <a:r>
              <a:rPr sz="1067" spc="-7" dirty="0">
                <a:solidFill>
                  <a:srgbClr val="262626"/>
                </a:solidFill>
                <a:latin typeface="Arial"/>
                <a:cs typeface="Arial"/>
              </a:rPr>
              <a:t>CCSESA </a:t>
            </a:r>
            <a:r>
              <a:rPr sz="1067" dirty="0">
                <a:solidFill>
                  <a:srgbClr val="262626"/>
                </a:solidFill>
                <a:latin typeface="Arial"/>
                <a:cs typeface="Arial"/>
              </a:rPr>
              <a:t>- November</a:t>
            </a:r>
            <a:r>
              <a:rPr sz="1067" spc="-87" dirty="0">
                <a:solidFill>
                  <a:srgbClr val="262626"/>
                </a:solidFill>
                <a:latin typeface="Arial"/>
                <a:cs typeface="Arial"/>
              </a:rPr>
              <a:t> </a:t>
            </a:r>
            <a:r>
              <a:rPr sz="1067" spc="-7" dirty="0">
                <a:solidFill>
                  <a:srgbClr val="262626"/>
                </a:solidFill>
                <a:latin typeface="Arial"/>
                <a:cs typeface="Arial"/>
              </a:rPr>
              <a:t>2016</a:t>
            </a:r>
            <a:endParaRPr sz="1067">
              <a:latin typeface="Arial"/>
              <a:cs typeface="Arial"/>
            </a:endParaRPr>
          </a:p>
        </p:txBody>
      </p:sp>
      <p:sp>
        <p:nvSpPr>
          <p:cNvPr id="3" name="object 3"/>
          <p:cNvSpPr/>
          <p:nvPr/>
        </p:nvSpPr>
        <p:spPr>
          <a:xfrm>
            <a:off x="0" y="0"/>
            <a:ext cx="0" cy="6858000"/>
          </a:xfrm>
          <a:custGeom>
            <a:avLst/>
            <a:gdLst/>
            <a:ahLst/>
            <a:cxnLst/>
            <a:rect l="l" t="t" r="r" b="b"/>
            <a:pathLst>
              <a:path h="5143500">
                <a:moveTo>
                  <a:pt x="0" y="5143499"/>
                </a:moveTo>
                <a:lnTo>
                  <a:pt x="0" y="0"/>
                </a:lnTo>
              </a:path>
            </a:pathLst>
          </a:custGeom>
          <a:ln w="9524">
            <a:solidFill>
              <a:srgbClr val="F3F3F3"/>
            </a:solidFill>
          </a:ln>
        </p:spPr>
        <p:txBody>
          <a:bodyPr wrap="square" lIns="0" tIns="0" rIns="0" bIns="0" rtlCol="0"/>
          <a:lstStyle/>
          <a:p>
            <a:endParaRPr sz="2400"/>
          </a:p>
        </p:txBody>
      </p:sp>
      <p:sp>
        <p:nvSpPr>
          <p:cNvPr id="4" name="object 4"/>
          <p:cNvSpPr/>
          <p:nvPr/>
        </p:nvSpPr>
        <p:spPr>
          <a:xfrm>
            <a:off x="3976039" y="0"/>
            <a:ext cx="8216053" cy="5992707"/>
          </a:xfrm>
          <a:custGeom>
            <a:avLst/>
            <a:gdLst/>
            <a:ahLst/>
            <a:cxnLst/>
            <a:rect l="l" t="t" r="r" b="b"/>
            <a:pathLst>
              <a:path w="6162040" h="4494530">
                <a:moveTo>
                  <a:pt x="0" y="0"/>
                </a:moveTo>
                <a:lnTo>
                  <a:pt x="6161969" y="4494504"/>
                </a:lnTo>
              </a:path>
            </a:pathLst>
          </a:custGeom>
          <a:ln w="9524">
            <a:solidFill>
              <a:srgbClr val="F3F3F3"/>
            </a:solidFill>
          </a:ln>
        </p:spPr>
        <p:txBody>
          <a:bodyPr wrap="square" lIns="0" tIns="0" rIns="0" bIns="0" rtlCol="0"/>
          <a:lstStyle/>
          <a:p>
            <a:endParaRPr sz="2400"/>
          </a:p>
        </p:txBody>
      </p:sp>
      <p:sp>
        <p:nvSpPr>
          <p:cNvPr id="5" name="object 5"/>
          <p:cNvSpPr txBox="1"/>
          <p:nvPr/>
        </p:nvSpPr>
        <p:spPr>
          <a:xfrm>
            <a:off x="4999959" y="583745"/>
            <a:ext cx="228600" cy="492443"/>
          </a:xfrm>
          <a:prstGeom prst="rect">
            <a:avLst/>
          </a:prstGeom>
        </p:spPr>
        <p:txBody>
          <a:bodyPr vert="horz" wrap="square" lIns="0" tIns="0" rIns="0" bIns="0" rtlCol="0">
            <a:spAutoFit/>
          </a:bodyPr>
          <a:lstStyle/>
          <a:p>
            <a:pPr marL="16933"/>
            <a:r>
              <a:rPr sz="3200" b="1" spc="-7" dirty="0">
                <a:solidFill>
                  <a:srgbClr val="FFFFFF"/>
                </a:solidFill>
                <a:latin typeface="Verdana"/>
                <a:cs typeface="Verdana"/>
              </a:rPr>
              <a:t>-</a:t>
            </a:r>
            <a:endParaRPr sz="3200">
              <a:latin typeface="Verdana"/>
              <a:cs typeface="Verdana"/>
            </a:endParaRPr>
          </a:p>
        </p:txBody>
      </p:sp>
      <p:sp>
        <p:nvSpPr>
          <p:cNvPr id="6" name="object 6"/>
          <p:cNvSpPr/>
          <p:nvPr/>
        </p:nvSpPr>
        <p:spPr>
          <a:xfrm>
            <a:off x="11325700" y="2731634"/>
            <a:ext cx="708632" cy="606932"/>
          </a:xfrm>
          <a:prstGeom prst="rect">
            <a:avLst/>
          </a:prstGeom>
          <a:blipFill>
            <a:blip r:embed="rId2" cstate="print"/>
            <a:stretch>
              <a:fillRect/>
            </a:stretch>
          </a:blipFill>
        </p:spPr>
        <p:txBody>
          <a:bodyPr wrap="square" lIns="0" tIns="0" rIns="0" bIns="0" rtlCol="0"/>
          <a:lstStyle/>
          <a:p>
            <a:endParaRPr sz="2400"/>
          </a:p>
        </p:txBody>
      </p:sp>
      <p:sp>
        <p:nvSpPr>
          <p:cNvPr id="7" name="object 7"/>
          <p:cNvSpPr/>
          <p:nvPr/>
        </p:nvSpPr>
        <p:spPr>
          <a:xfrm>
            <a:off x="11363484" y="4257401"/>
            <a:ext cx="708632" cy="606932"/>
          </a:xfrm>
          <a:prstGeom prst="rect">
            <a:avLst/>
          </a:prstGeom>
          <a:blipFill>
            <a:blip r:embed="rId2" cstate="print"/>
            <a:stretch>
              <a:fillRect/>
            </a:stretch>
          </a:blipFill>
        </p:spPr>
        <p:txBody>
          <a:bodyPr wrap="square" lIns="0" tIns="0" rIns="0" bIns="0" rtlCol="0"/>
          <a:lstStyle/>
          <a:p>
            <a:endParaRPr sz="2400"/>
          </a:p>
        </p:txBody>
      </p:sp>
      <p:sp>
        <p:nvSpPr>
          <p:cNvPr id="8" name="object 8"/>
          <p:cNvSpPr/>
          <p:nvPr/>
        </p:nvSpPr>
        <p:spPr>
          <a:xfrm>
            <a:off x="7781933" y="5621967"/>
            <a:ext cx="708632" cy="606932"/>
          </a:xfrm>
          <a:prstGeom prst="rect">
            <a:avLst/>
          </a:prstGeom>
          <a:blipFill>
            <a:blip r:embed="rId3" cstate="print"/>
            <a:stretch>
              <a:fillRect/>
            </a:stretch>
          </a:blipFill>
        </p:spPr>
        <p:txBody>
          <a:bodyPr wrap="square" lIns="0" tIns="0" rIns="0" bIns="0" rtlCol="0"/>
          <a:lstStyle/>
          <a:p>
            <a:endParaRPr sz="2400"/>
          </a:p>
        </p:txBody>
      </p:sp>
      <p:sp>
        <p:nvSpPr>
          <p:cNvPr id="9" name="object 9"/>
          <p:cNvSpPr txBox="1"/>
          <p:nvPr/>
        </p:nvSpPr>
        <p:spPr>
          <a:xfrm>
            <a:off x="654162" y="1910495"/>
            <a:ext cx="11276753" cy="4741811"/>
          </a:xfrm>
          <a:prstGeom prst="rect">
            <a:avLst/>
          </a:prstGeom>
        </p:spPr>
        <p:txBody>
          <a:bodyPr vert="horz" wrap="square" lIns="0" tIns="0" rIns="0" bIns="0" rtlCol="0">
            <a:spAutoFit/>
          </a:bodyPr>
          <a:lstStyle/>
          <a:p>
            <a:pPr marL="485128" indent="-468195">
              <a:buFont typeface="Arial"/>
              <a:buChar char="●"/>
              <a:tabLst>
                <a:tab pos="485128" algn="l"/>
                <a:tab pos="485975" algn="l"/>
              </a:tabLst>
            </a:pPr>
            <a:r>
              <a:rPr sz="2133" spc="-7" dirty="0">
                <a:latin typeface="Verdana"/>
                <a:cs typeface="Verdana"/>
              </a:rPr>
              <a:t>Meets Basic</a:t>
            </a:r>
            <a:r>
              <a:rPr sz="2133" spc="-27" dirty="0">
                <a:latin typeface="Verdana"/>
                <a:cs typeface="Verdana"/>
              </a:rPr>
              <a:t> </a:t>
            </a:r>
            <a:r>
              <a:rPr sz="2133" spc="-7" dirty="0">
                <a:latin typeface="Verdana"/>
                <a:cs typeface="Verdana"/>
              </a:rPr>
              <a:t>Requirements</a:t>
            </a:r>
            <a:endParaRPr sz="2133" dirty="0">
              <a:latin typeface="Verdana"/>
              <a:cs typeface="Verdana"/>
            </a:endParaRPr>
          </a:p>
          <a:p>
            <a:pPr marL="1094713" lvl="1" indent="-468195">
              <a:spcBef>
                <a:spcPts val="373"/>
              </a:spcBef>
              <a:buFont typeface="Arial"/>
              <a:buChar char="○"/>
              <a:tabLst>
                <a:tab pos="1094713" algn="l"/>
                <a:tab pos="1095559" algn="l"/>
              </a:tabLst>
            </a:pPr>
            <a:r>
              <a:rPr sz="2133" spc="-7" dirty="0">
                <a:solidFill>
                  <a:srgbClr val="417A85"/>
                </a:solidFill>
                <a:latin typeface="Verdana"/>
                <a:cs typeface="Verdana"/>
              </a:rPr>
              <a:t>Short description statements, general dollar</a:t>
            </a:r>
            <a:r>
              <a:rPr sz="2133" spc="113" dirty="0">
                <a:solidFill>
                  <a:srgbClr val="417A85"/>
                </a:solidFill>
                <a:latin typeface="Verdana"/>
                <a:cs typeface="Verdana"/>
              </a:rPr>
              <a:t> </a:t>
            </a:r>
            <a:r>
              <a:rPr sz="2133" spc="-7" dirty="0">
                <a:solidFill>
                  <a:srgbClr val="417A85"/>
                </a:solidFill>
                <a:latin typeface="Verdana"/>
                <a:cs typeface="Verdana"/>
              </a:rPr>
              <a:t>figures</a:t>
            </a:r>
            <a:endParaRPr sz="2133" dirty="0">
              <a:latin typeface="Verdana"/>
              <a:cs typeface="Verdana"/>
            </a:endParaRPr>
          </a:p>
          <a:p>
            <a:pPr marL="1094713" marR="756054" lvl="1" indent="-407236">
              <a:lnSpc>
                <a:spcPct val="112500"/>
              </a:lnSpc>
              <a:spcBef>
                <a:spcPts val="167"/>
              </a:spcBef>
              <a:buFont typeface="Arial"/>
              <a:buChar char="○"/>
              <a:tabLst>
                <a:tab pos="1094713" algn="l"/>
                <a:tab pos="1095559" algn="l"/>
              </a:tabLst>
            </a:pPr>
            <a:r>
              <a:rPr sz="1333" spc="-7" dirty="0">
                <a:solidFill>
                  <a:srgbClr val="417A85"/>
                </a:solidFill>
                <a:latin typeface="Verdana"/>
                <a:cs typeface="Verdana"/>
              </a:rPr>
              <a:t>Teacher, staff, and administrator salary and benefits account for nearly 90% of the district’s general fund  expenditures (roughly $90 million). Other key expenditures include general overhead($1 million) expenses,  transportation ($800 thousand), maintenance ($4 million), and contributions to special education ($4</a:t>
            </a:r>
            <a:r>
              <a:rPr sz="1333" spc="433" dirty="0">
                <a:solidFill>
                  <a:srgbClr val="417A85"/>
                </a:solidFill>
                <a:latin typeface="Verdana"/>
                <a:cs typeface="Verdana"/>
              </a:rPr>
              <a:t> </a:t>
            </a:r>
            <a:r>
              <a:rPr sz="1333" spc="-7" dirty="0">
                <a:solidFill>
                  <a:srgbClr val="417A85"/>
                </a:solidFill>
                <a:latin typeface="Verdana"/>
                <a:cs typeface="Verdana"/>
              </a:rPr>
              <a:t>million).</a:t>
            </a:r>
            <a:endParaRPr sz="1333" dirty="0">
              <a:latin typeface="Verdana"/>
              <a:cs typeface="Verdana"/>
            </a:endParaRPr>
          </a:p>
          <a:p>
            <a:pPr marL="485128" indent="-468195">
              <a:spcBef>
                <a:spcPts val="160"/>
              </a:spcBef>
              <a:buFont typeface="Arial"/>
              <a:buChar char="●"/>
              <a:tabLst>
                <a:tab pos="485128" algn="l"/>
                <a:tab pos="485975" algn="l"/>
              </a:tabLst>
            </a:pPr>
            <a:r>
              <a:rPr sz="2133" spc="-7" dirty="0">
                <a:latin typeface="Verdana"/>
                <a:cs typeface="Verdana"/>
              </a:rPr>
              <a:t>Exceptional LCAP</a:t>
            </a:r>
            <a:r>
              <a:rPr sz="2133" spc="7" dirty="0">
                <a:latin typeface="Verdana"/>
                <a:cs typeface="Verdana"/>
              </a:rPr>
              <a:t> </a:t>
            </a:r>
            <a:r>
              <a:rPr sz="2133" spc="-7" dirty="0">
                <a:latin typeface="Verdana"/>
                <a:cs typeface="Verdana"/>
              </a:rPr>
              <a:t>Communication</a:t>
            </a:r>
            <a:endParaRPr sz="2133" dirty="0">
              <a:latin typeface="Verdana"/>
              <a:cs typeface="Verdana"/>
            </a:endParaRPr>
          </a:p>
          <a:p>
            <a:pPr marL="1094713" lvl="1" indent="-468195">
              <a:spcBef>
                <a:spcPts val="333"/>
              </a:spcBef>
              <a:buFont typeface="Arial"/>
              <a:buChar char="○"/>
              <a:tabLst>
                <a:tab pos="1094713" algn="l"/>
                <a:tab pos="1095559" algn="l"/>
              </a:tabLst>
            </a:pPr>
            <a:r>
              <a:rPr sz="2133" spc="-7" dirty="0">
                <a:solidFill>
                  <a:srgbClr val="417A85"/>
                </a:solidFill>
                <a:latin typeface="Verdana"/>
                <a:cs typeface="Verdana"/>
              </a:rPr>
              <a:t>Informative statements which are helpful to</a:t>
            </a:r>
            <a:r>
              <a:rPr sz="2133" spc="127" dirty="0">
                <a:solidFill>
                  <a:srgbClr val="417A85"/>
                </a:solidFill>
                <a:latin typeface="Verdana"/>
                <a:cs typeface="Verdana"/>
              </a:rPr>
              <a:t> </a:t>
            </a:r>
            <a:r>
              <a:rPr sz="2133" spc="-7" dirty="0">
                <a:solidFill>
                  <a:srgbClr val="417A85"/>
                </a:solidFill>
                <a:latin typeface="Verdana"/>
                <a:cs typeface="Verdana"/>
              </a:rPr>
              <a:t>stakeholders</a:t>
            </a:r>
            <a:endParaRPr sz="2133" dirty="0">
              <a:latin typeface="Verdana"/>
              <a:cs typeface="Verdana"/>
            </a:endParaRPr>
          </a:p>
          <a:p>
            <a:pPr marL="1094713" marR="616358" lvl="1" indent="-407236">
              <a:lnSpc>
                <a:spcPct val="112500"/>
              </a:lnSpc>
              <a:spcBef>
                <a:spcPts val="167"/>
              </a:spcBef>
              <a:buFont typeface="Arial"/>
              <a:buChar char="○"/>
              <a:tabLst>
                <a:tab pos="1094713" algn="l"/>
                <a:tab pos="1095559" algn="l"/>
              </a:tabLst>
            </a:pPr>
            <a:r>
              <a:rPr sz="1333" spc="-7" dirty="0">
                <a:solidFill>
                  <a:srgbClr val="417A85"/>
                </a:solidFill>
                <a:latin typeface="Verdana"/>
                <a:cs typeface="Verdana"/>
              </a:rPr>
              <a:t>The district strives to implement its strategic vision toward improving student outcomes while maintaining fiscal  responsibility. An overwhelming majority of district expenditures (88%) are used to hire teachers and staff  who deliver services to students. LCAP initiatives account for only $3.5 million of overall cost of salaries and  benefits ($88 million). The district is facing increased costs related to pensions (increasing $1.3 million per  year), persistent underfunding of our special education program ($16 million), and</a:t>
            </a:r>
            <a:r>
              <a:rPr sz="1333" spc="300" dirty="0">
                <a:solidFill>
                  <a:srgbClr val="417A85"/>
                </a:solidFill>
                <a:latin typeface="Verdana"/>
                <a:cs typeface="Verdana"/>
              </a:rPr>
              <a:t> </a:t>
            </a:r>
            <a:r>
              <a:rPr sz="1333" spc="-7" dirty="0">
                <a:solidFill>
                  <a:srgbClr val="417A85"/>
                </a:solidFill>
                <a:latin typeface="Verdana"/>
                <a:cs typeface="Verdana"/>
              </a:rPr>
              <a:t>...</a:t>
            </a:r>
            <a:endParaRPr sz="1333" dirty="0">
              <a:latin typeface="Verdana"/>
              <a:cs typeface="Verdana"/>
            </a:endParaRPr>
          </a:p>
          <a:p>
            <a:pPr marL="485128" indent="-468195">
              <a:spcBef>
                <a:spcPts val="167"/>
              </a:spcBef>
              <a:buFont typeface="Arial"/>
              <a:buChar char="●"/>
              <a:tabLst>
                <a:tab pos="485128" algn="l"/>
                <a:tab pos="485975" algn="l"/>
              </a:tabLst>
            </a:pPr>
            <a:r>
              <a:rPr sz="2133" spc="-7" dirty="0">
                <a:latin typeface="Verdana"/>
                <a:cs typeface="Verdana"/>
              </a:rPr>
              <a:t>What to</a:t>
            </a:r>
            <a:r>
              <a:rPr sz="2133" spc="-80" dirty="0">
                <a:latin typeface="Verdana"/>
                <a:cs typeface="Verdana"/>
              </a:rPr>
              <a:t> </a:t>
            </a:r>
            <a:r>
              <a:rPr sz="2133" spc="-7" dirty="0">
                <a:latin typeface="Verdana"/>
                <a:cs typeface="Verdana"/>
              </a:rPr>
              <a:t>Avoid</a:t>
            </a:r>
            <a:endParaRPr sz="2133" dirty="0">
              <a:latin typeface="Verdana"/>
              <a:cs typeface="Verdana"/>
            </a:endParaRPr>
          </a:p>
          <a:p>
            <a:pPr marL="1094713" lvl="1" indent="-468195">
              <a:spcBef>
                <a:spcPts val="339"/>
              </a:spcBef>
              <a:buFont typeface="Arial"/>
              <a:buChar char="○"/>
              <a:tabLst>
                <a:tab pos="1094713" algn="l"/>
                <a:tab pos="1095559" algn="l"/>
              </a:tabLst>
            </a:pPr>
            <a:r>
              <a:rPr sz="2133" spc="-7" dirty="0">
                <a:solidFill>
                  <a:srgbClr val="45818E"/>
                </a:solidFill>
                <a:latin typeface="Verdana"/>
                <a:cs typeface="Verdana"/>
              </a:rPr>
              <a:t>A spreadsheet of numbers with no</a:t>
            </a:r>
            <a:r>
              <a:rPr sz="2133" spc="40" dirty="0">
                <a:solidFill>
                  <a:srgbClr val="45818E"/>
                </a:solidFill>
                <a:latin typeface="Verdana"/>
                <a:cs typeface="Verdana"/>
              </a:rPr>
              <a:t> </a:t>
            </a:r>
            <a:r>
              <a:rPr sz="2133" spc="-7" dirty="0">
                <a:solidFill>
                  <a:srgbClr val="45818E"/>
                </a:solidFill>
                <a:latin typeface="Verdana"/>
                <a:cs typeface="Verdana"/>
              </a:rPr>
              <a:t>context</a:t>
            </a:r>
            <a:endParaRPr sz="2133" dirty="0">
              <a:latin typeface="Verdana"/>
              <a:cs typeface="Verdana"/>
            </a:endParaRPr>
          </a:p>
          <a:p>
            <a:pPr>
              <a:spcBef>
                <a:spcPts val="27"/>
              </a:spcBef>
            </a:pPr>
            <a:endParaRPr sz="3133" dirty="0">
              <a:latin typeface="Times New Roman"/>
              <a:cs typeface="Times New Roman"/>
            </a:endParaRPr>
          </a:p>
          <a:p>
            <a:pPr marR="6773" algn="r"/>
            <a:r>
              <a:rPr lang="en-US" sz="1333" dirty="0" smtClean="0">
                <a:latin typeface="Arial"/>
                <a:cs typeface="Arial"/>
              </a:rPr>
              <a:t>15</a:t>
            </a:r>
            <a:endParaRPr sz="1333" dirty="0">
              <a:latin typeface="Arial"/>
              <a:cs typeface="Arial"/>
            </a:endParaRPr>
          </a:p>
        </p:txBody>
      </p:sp>
    </p:spTree>
    <p:extLst>
      <p:ext uri="{BB962C8B-B14F-4D97-AF65-F5344CB8AC3E}">
        <p14:creationId xmlns:p14="http://schemas.microsoft.com/office/powerpoint/2010/main" val="1515307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 y="182467"/>
            <a:ext cx="12192000" cy="990600"/>
          </a:xfrm>
          <a:custGeom>
            <a:avLst/>
            <a:gdLst/>
            <a:ahLst/>
            <a:cxnLst/>
            <a:rect l="l" t="t" r="r" b="b"/>
            <a:pathLst>
              <a:path w="9144000" h="742950">
                <a:moveTo>
                  <a:pt x="0" y="0"/>
                </a:moveTo>
                <a:lnTo>
                  <a:pt x="9143999" y="0"/>
                </a:lnTo>
                <a:lnTo>
                  <a:pt x="9143999" y="742799"/>
                </a:lnTo>
                <a:lnTo>
                  <a:pt x="0" y="742799"/>
                </a:lnTo>
                <a:lnTo>
                  <a:pt x="0" y="0"/>
                </a:lnTo>
                <a:close/>
              </a:path>
            </a:pathLst>
          </a:custGeom>
          <a:solidFill>
            <a:srgbClr val="0B5394"/>
          </a:solidFill>
        </p:spPr>
        <p:txBody>
          <a:bodyPr wrap="square" lIns="0" tIns="0" rIns="0" bIns="0" rtlCol="0"/>
          <a:lstStyle/>
          <a:p>
            <a:endParaRPr sz="2400"/>
          </a:p>
        </p:txBody>
      </p:sp>
      <p:sp>
        <p:nvSpPr>
          <p:cNvPr id="3" name="object 3"/>
          <p:cNvSpPr/>
          <p:nvPr/>
        </p:nvSpPr>
        <p:spPr>
          <a:xfrm>
            <a:off x="380967" y="4125199"/>
            <a:ext cx="543560" cy="535093"/>
          </a:xfrm>
          <a:custGeom>
            <a:avLst/>
            <a:gdLst/>
            <a:ahLst/>
            <a:cxnLst/>
            <a:rect l="l" t="t" r="r" b="b"/>
            <a:pathLst>
              <a:path w="407670" h="401320">
                <a:moveTo>
                  <a:pt x="0" y="200399"/>
                </a:moveTo>
                <a:lnTo>
                  <a:pt x="5379" y="154450"/>
                </a:lnTo>
                <a:lnTo>
                  <a:pt x="20704" y="112269"/>
                </a:lnTo>
                <a:lnTo>
                  <a:pt x="44750" y="75059"/>
                </a:lnTo>
                <a:lnTo>
                  <a:pt x="76296" y="44025"/>
                </a:lnTo>
                <a:lnTo>
                  <a:pt x="114117" y="20368"/>
                </a:lnTo>
                <a:lnTo>
                  <a:pt x="156993" y="5292"/>
                </a:lnTo>
                <a:lnTo>
                  <a:pt x="203699" y="0"/>
                </a:lnTo>
                <a:lnTo>
                  <a:pt x="243625" y="3886"/>
                </a:lnTo>
                <a:lnTo>
                  <a:pt x="281652" y="15254"/>
                </a:lnTo>
                <a:lnTo>
                  <a:pt x="316712" y="33669"/>
                </a:lnTo>
                <a:lnTo>
                  <a:pt x="347737" y="58695"/>
                </a:lnTo>
                <a:lnTo>
                  <a:pt x="373176" y="89218"/>
                </a:lnTo>
                <a:lnTo>
                  <a:pt x="391894" y="123710"/>
                </a:lnTo>
                <a:lnTo>
                  <a:pt x="403449" y="161121"/>
                </a:lnTo>
                <a:lnTo>
                  <a:pt x="407399" y="200399"/>
                </a:lnTo>
                <a:lnTo>
                  <a:pt x="402020" y="246349"/>
                </a:lnTo>
                <a:lnTo>
                  <a:pt x="386695" y="288530"/>
                </a:lnTo>
                <a:lnTo>
                  <a:pt x="362649" y="325739"/>
                </a:lnTo>
                <a:lnTo>
                  <a:pt x="331103" y="356774"/>
                </a:lnTo>
                <a:lnTo>
                  <a:pt x="293282" y="380431"/>
                </a:lnTo>
                <a:lnTo>
                  <a:pt x="250406" y="395507"/>
                </a:lnTo>
                <a:lnTo>
                  <a:pt x="203699" y="400799"/>
                </a:lnTo>
                <a:lnTo>
                  <a:pt x="156993" y="395507"/>
                </a:lnTo>
                <a:lnTo>
                  <a:pt x="114117" y="380431"/>
                </a:lnTo>
                <a:lnTo>
                  <a:pt x="76296" y="356774"/>
                </a:lnTo>
                <a:lnTo>
                  <a:pt x="44750" y="325739"/>
                </a:lnTo>
                <a:lnTo>
                  <a:pt x="20704" y="288530"/>
                </a:lnTo>
                <a:lnTo>
                  <a:pt x="5379" y="246349"/>
                </a:lnTo>
                <a:lnTo>
                  <a:pt x="0" y="200399"/>
                </a:lnTo>
                <a:close/>
              </a:path>
            </a:pathLst>
          </a:custGeom>
          <a:ln w="9524">
            <a:solidFill>
              <a:srgbClr val="595959"/>
            </a:solidFill>
          </a:ln>
        </p:spPr>
        <p:txBody>
          <a:bodyPr wrap="square" lIns="0" tIns="0" rIns="0" bIns="0" rtlCol="0"/>
          <a:lstStyle/>
          <a:p>
            <a:endParaRPr sz="2400"/>
          </a:p>
        </p:txBody>
      </p:sp>
      <p:sp>
        <p:nvSpPr>
          <p:cNvPr id="4" name="object 4"/>
          <p:cNvSpPr/>
          <p:nvPr/>
        </p:nvSpPr>
        <p:spPr>
          <a:xfrm>
            <a:off x="1061599" y="1356982"/>
            <a:ext cx="7678084" cy="5018717"/>
          </a:xfrm>
          <a:prstGeom prst="rect">
            <a:avLst/>
          </a:prstGeom>
          <a:blipFill>
            <a:blip r:embed="rId2" cstate="print"/>
            <a:stretch>
              <a:fillRect/>
            </a:stretch>
          </a:blipFill>
        </p:spPr>
        <p:txBody>
          <a:bodyPr wrap="square" lIns="0" tIns="0" rIns="0" bIns="0" rtlCol="0"/>
          <a:lstStyle/>
          <a:p>
            <a:endParaRPr sz="2400"/>
          </a:p>
        </p:txBody>
      </p:sp>
      <p:sp>
        <p:nvSpPr>
          <p:cNvPr id="5" name="object 5"/>
          <p:cNvSpPr txBox="1">
            <a:spLocks noGrp="1"/>
          </p:cNvSpPr>
          <p:nvPr>
            <p:ph type="title"/>
          </p:nvPr>
        </p:nvSpPr>
        <p:spPr>
          <a:xfrm>
            <a:off x="2529295" y="299197"/>
            <a:ext cx="7123007" cy="677108"/>
          </a:xfrm>
          <a:prstGeom prst="rect">
            <a:avLst/>
          </a:prstGeom>
        </p:spPr>
        <p:txBody>
          <a:bodyPr vert="horz" wrap="square" lIns="0" tIns="0" rIns="0" bIns="0" rtlCol="0" anchor="ctr">
            <a:spAutoFit/>
          </a:bodyPr>
          <a:lstStyle/>
          <a:p>
            <a:pPr marL="16933">
              <a:lnSpc>
                <a:spcPct val="100000"/>
              </a:lnSpc>
              <a:tabLst>
                <a:tab pos="4392396" algn="l"/>
              </a:tabLst>
            </a:pPr>
            <a:r>
              <a:rPr spc="-7" dirty="0"/>
              <a:t>Budget</a:t>
            </a:r>
            <a:r>
              <a:rPr spc="20" dirty="0"/>
              <a:t> </a:t>
            </a:r>
            <a:r>
              <a:rPr spc="-7" dirty="0"/>
              <a:t>Summary:	COE</a:t>
            </a:r>
            <a:r>
              <a:rPr spc="-93" dirty="0"/>
              <a:t> </a:t>
            </a:r>
            <a:r>
              <a:rPr spc="-7" dirty="0"/>
              <a:t>Review</a:t>
            </a:r>
          </a:p>
        </p:txBody>
      </p:sp>
      <p:sp>
        <p:nvSpPr>
          <p:cNvPr id="6" name="object 6"/>
          <p:cNvSpPr/>
          <p:nvPr/>
        </p:nvSpPr>
        <p:spPr>
          <a:xfrm>
            <a:off x="9301667" y="891566"/>
            <a:ext cx="2321560" cy="1246292"/>
          </a:xfrm>
          <a:custGeom>
            <a:avLst/>
            <a:gdLst/>
            <a:ahLst/>
            <a:cxnLst/>
            <a:rect l="l" t="t" r="r" b="b"/>
            <a:pathLst>
              <a:path w="1741170" h="934719">
                <a:moveTo>
                  <a:pt x="0" y="155703"/>
                </a:moveTo>
                <a:lnTo>
                  <a:pt x="7937" y="106488"/>
                </a:lnTo>
                <a:lnTo>
                  <a:pt x="30041" y="63746"/>
                </a:lnTo>
                <a:lnTo>
                  <a:pt x="63746" y="30041"/>
                </a:lnTo>
                <a:lnTo>
                  <a:pt x="106488" y="7937"/>
                </a:lnTo>
                <a:lnTo>
                  <a:pt x="155702" y="0"/>
                </a:lnTo>
                <a:lnTo>
                  <a:pt x="1585196" y="0"/>
                </a:lnTo>
                <a:lnTo>
                  <a:pt x="1644781" y="11852"/>
                </a:lnTo>
                <a:lnTo>
                  <a:pt x="1695294" y="45604"/>
                </a:lnTo>
                <a:lnTo>
                  <a:pt x="1729047" y="96118"/>
                </a:lnTo>
                <a:lnTo>
                  <a:pt x="1740899" y="155703"/>
                </a:lnTo>
                <a:lnTo>
                  <a:pt x="1740899" y="778496"/>
                </a:lnTo>
                <a:lnTo>
                  <a:pt x="1732962" y="827711"/>
                </a:lnTo>
                <a:lnTo>
                  <a:pt x="1710858" y="870453"/>
                </a:lnTo>
                <a:lnTo>
                  <a:pt x="1677152" y="904158"/>
                </a:lnTo>
                <a:lnTo>
                  <a:pt x="1634411" y="926262"/>
                </a:lnTo>
                <a:lnTo>
                  <a:pt x="1585196" y="934199"/>
                </a:lnTo>
                <a:lnTo>
                  <a:pt x="155702" y="934199"/>
                </a:lnTo>
                <a:lnTo>
                  <a:pt x="106488" y="926262"/>
                </a:lnTo>
                <a:lnTo>
                  <a:pt x="63746" y="904158"/>
                </a:lnTo>
                <a:lnTo>
                  <a:pt x="30041" y="870453"/>
                </a:lnTo>
                <a:lnTo>
                  <a:pt x="7937" y="827711"/>
                </a:lnTo>
                <a:lnTo>
                  <a:pt x="0" y="778496"/>
                </a:lnTo>
                <a:lnTo>
                  <a:pt x="0" y="155703"/>
                </a:lnTo>
                <a:close/>
              </a:path>
            </a:pathLst>
          </a:custGeom>
          <a:ln w="9524">
            <a:solidFill>
              <a:srgbClr val="595959"/>
            </a:solidFill>
          </a:ln>
        </p:spPr>
        <p:txBody>
          <a:bodyPr wrap="square" lIns="0" tIns="0" rIns="0" bIns="0" rtlCol="0"/>
          <a:lstStyle/>
          <a:p>
            <a:endParaRPr sz="2400"/>
          </a:p>
        </p:txBody>
      </p:sp>
      <p:sp>
        <p:nvSpPr>
          <p:cNvPr id="7" name="object 7"/>
          <p:cNvSpPr txBox="1"/>
          <p:nvPr/>
        </p:nvSpPr>
        <p:spPr>
          <a:xfrm>
            <a:off x="9459839" y="999592"/>
            <a:ext cx="1943100" cy="1025602"/>
          </a:xfrm>
          <a:prstGeom prst="rect">
            <a:avLst/>
          </a:prstGeom>
        </p:spPr>
        <p:txBody>
          <a:bodyPr vert="horz" wrap="square" lIns="0" tIns="0" rIns="0" bIns="0" rtlCol="0">
            <a:spAutoFit/>
          </a:bodyPr>
          <a:lstStyle/>
          <a:p>
            <a:pPr marL="16933" marR="6773"/>
            <a:r>
              <a:rPr sz="1333" spc="-7" dirty="0">
                <a:latin typeface="Arial"/>
                <a:cs typeface="Arial"/>
              </a:rPr>
              <a:t>Did the district provide an  explanation of how funds  are being used outside  those Actions/Services  listed in the</a:t>
            </a:r>
            <a:r>
              <a:rPr sz="1333" spc="-47" dirty="0">
                <a:latin typeface="Arial"/>
                <a:cs typeface="Arial"/>
              </a:rPr>
              <a:t> </a:t>
            </a:r>
            <a:r>
              <a:rPr sz="1333" spc="-7" dirty="0">
                <a:latin typeface="Arial"/>
                <a:cs typeface="Arial"/>
              </a:rPr>
              <a:t>LCAP?</a:t>
            </a:r>
            <a:endParaRPr sz="1333">
              <a:latin typeface="Arial"/>
              <a:cs typeface="Arial"/>
            </a:endParaRPr>
          </a:p>
        </p:txBody>
      </p:sp>
      <p:sp>
        <p:nvSpPr>
          <p:cNvPr id="8" name="object 8"/>
          <p:cNvSpPr/>
          <p:nvPr/>
        </p:nvSpPr>
        <p:spPr>
          <a:xfrm>
            <a:off x="1037033" y="4291734"/>
            <a:ext cx="7760547" cy="1358053"/>
          </a:xfrm>
          <a:custGeom>
            <a:avLst/>
            <a:gdLst/>
            <a:ahLst/>
            <a:cxnLst/>
            <a:rect l="l" t="t" r="r" b="b"/>
            <a:pathLst>
              <a:path w="5820409" h="1018539">
                <a:moveTo>
                  <a:pt x="0" y="0"/>
                </a:moveTo>
                <a:lnTo>
                  <a:pt x="5819999" y="0"/>
                </a:lnTo>
                <a:lnTo>
                  <a:pt x="5819999" y="1018199"/>
                </a:lnTo>
                <a:lnTo>
                  <a:pt x="0" y="1018199"/>
                </a:lnTo>
                <a:lnTo>
                  <a:pt x="0" y="0"/>
                </a:lnTo>
                <a:close/>
              </a:path>
            </a:pathLst>
          </a:custGeom>
          <a:ln w="28574">
            <a:solidFill>
              <a:srgbClr val="FFFF00"/>
            </a:solidFill>
          </a:ln>
        </p:spPr>
        <p:txBody>
          <a:bodyPr wrap="square" lIns="0" tIns="0" rIns="0" bIns="0" rtlCol="0"/>
          <a:lstStyle/>
          <a:p>
            <a:endParaRPr sz="2400"/>
          </a:p>
        </p:txBody>
      </p:sp>
      <p:sp>
        <p:nvSpPr>
          <p:cNvPr id="9" name="object 9"/>
          <p:cNvSpPr txBox="1"/>
          <p:nvPr/>
        </p:nvSpPr>
        <p:spPr>
          <a:xfrm>
            <a:off x="482733" y="4212617"/>
            <a:ext cx="298027" cy="287323"/>
          </a:xfrm>
          <a:prstGeom prst="rect">
            <a:avLst/>
          </a:prstGeom>
        </p:spPr>
        <p:txBody>
          <a:bodyPr vert="horz" wrap="square" lIns="0" tIns="0" rIns="0" bIns="0" rtlCol="0">
            <a:spAutoFit/>
          </a:bodyPr>
          <a:lstStyle/>
          <a:p>
            <a:pPr marL="16933"/>
            <a:r>
              <a:rPr sz="1867" b="1" spc="-7" dirty="0">
                <a:latin typeface="Arial"/>
                <a:cs typeface="Arial"/>
              </a:rPr>
              <a:t>#1</a:t>
            </a:r>
            <a:endParaRPr sz="1867">
              <a:latin typeface="Arial"/>
              <a:cs typeface="Arial"/>
            </a:endParaRPr>
          </a:p>
        </p:txBody>
      </p:sp>
      <p:sp>
        <p:nvSpPr>
          <p:cNvPr id="10" name="object 10"/>
          <p:cNvSpPr/>
          <p:nvPr/>
        </p:nvSpPr>
        <p:spPr>
          <a:xfrm>
            <a:off x="9338433" y="2408567"/>
            <a:ext cx="2321560" cy="1246292"/>
          </a:xfrm>
          <a:custGeom>
            <a:avLst/>
            <a:gdLst/>
            <a:ahLst/>
            <a:cxnLst/>
            <a:rect l="l" t="t" r="r" b="b"/>
            <a:pathLst>
              <a:path w="1741170" h="934719">
                <a:moveTo>
                  <a:pt x="0" y="155703"/>
                </a:moveTo>
                <a:lnTo>
                  <a:pt x="7937" y="106488"/>
                </a:lnTo>
                <a:lnTo>
                  <a:pt x="30041" y="63746"/>
                </a:lnTo>
                <a:lnTo>
                  <a:pt x="63746" y="30041"/>
                </a:lnTo>
                <a:lnTo>
                  <a:pt x="106488" y="7937"/>
                </a:lnTo>
                <a:lnTo>
                  <a:pt x="155702" y="0"/>
                </a:lnTo>
                <a:lnTo>
                  <a:pt x="1585196" y="0"/>
                </a:lnTo>
                <a:lnTo>
                  <a:pt x="1644781" y="11852"/>
                </a:lnTo>
                <a:lnTo>
                  <a:pt x="1695294" y="45604"/>
                </a:lnTo>
                <a:lnTo>
                  <a:pt x="1729047" y="96118"/>
                </a:lnTo>
                <a:lnTo>
                  <a:pt x="1740899" y="155703"/>
                </a:lnTo>
                <a:lnTo>
                  <a:pt x="1740899" y="778496"/>
                </a:lnTo>
                <a:lnTo>
                  <a:pt x="1732962" y="827711"/>
                </a:lnTo>
                <a:lnTo>
                  <a:pt x="1710858" y="870453"/>
                </a:lnTo>
                <a:lnTo>
                  <a:pt x="1677152" y="904158"/>
                </a:lnTo>
                <a:lnTo>
                  <a:pt x="1634411" y="926262"/>
                </a:lnTo>
                <a:lnTo>
                  <a:pt x="1585196" y="934199"/>
                </a:lnTo>
                <a:lnTo>
                  <a:pt x="155702" y="934199"/>
                </a:lnTo>
                <a:lnTo>
                  <a:pt x="106488" y="926262"/>
                </a:lnTo>
                <a:lnTo>
                  <a:pt x="63746" y="904158"/>
                </a:lnTo>
                <a:lnTo>
                  <a:pt x="30041" y="870453"/>
                </a:lnTo>
                <a:lnTo>
                  <a:pt x="7937" y="827711"/>
                </a:lnTo>
                <a:lnTo>
                  <a:pt x="0" y="778496"/>
                </a:lnTo>
                <a:lnTo>
                  <a:pt x="0" y="155703"/>
                </a:lnTo>
                <a:close/>
              </a:path>
            </a:pathLst>
          </a:custGeom>
          <a:ln w="9524">
            <a:solidFill>
              <a:srgbClr val="595959"/>
            </a:solidFill>
          </a:ln>
        </p:spPr>
        <p:txBody>
          <a:bodyPr wrap="square" lIns="0" tIns="0" rIns="0" bIns="0" rtlCol="0"/>
          <a:lstStyle/>
          <a:p>
            <a:endParaRPr sz="2400"/>
          </a:p>
        </p:txBody>
      </p:sp>
      <p:sp>
        <p:nvSpPr>
          <p:cNvPr id="11" name="object 11"/>
          <p:cNvSpPr txBox="1"/>
          <p:nvPr/>
        </p:nvSpPr>
        <p:spPr>
          <a:xfrm>
            <a:off x="9496605" y="2516594"/>
            <a:ext cx="1888067" cy="1025602"/>
          </a:xfrm>
          <a:prstGeom prst="rect">
            <a:avLst/>
          </a:prstGeom>
        </p:spPr>
        <p:txBody>
          <a:bodyPr vert="horz" wrap="square" lIns="0" tIns="0" rIns="0" bIns="0" rtlCol="0">
            <a:spAutoFit/>
          </a:bodyPr>
          <a:lstStyle/>
          <a:p>
            <a:pPr marL="16933" marR="270080"/>
            <a:r>
              <a:rPr sz="1333" spc="-7" dirty="0">
                <a:latin typeface="Arial"/>
                <a:cs typeface="Arial"/>
              </a:rPr>
              <a:t>Does the</a:t>
            </a:r>
            <a:r>
              <a:rPr sz="1333" spc="-27" dirty="0">
                <a:latin typeface="Arial"/>
                <a:cs typeface="Arial"/>
              </a:rPr>
              <a:t> </a:t>
            </a:r>
            <a:r>
              <a:rPr sz="1333" spc="-7" dirty="0">
                <a:latin typeface="Arial"/>
                <a:cs typeface="Arial"/>
              </a:rPr>
              <a:t>explanation  provide sufficient  information to be  understandable to</a:t>
            </a:r>
            <a:r>
              <a:rPr sz="1333" spc="-33" dirty="0">
                <a:latin typeface="Arial"/>
                <a:cs typeface="Arial"/>
              </a:rPr>
              <a:t> </a:t>
            </a:r>
            <a:r>
              <a:rPr sz="1333" spc="-7" dirty="0">
                <a:latin typeface="Arial"/>
                <a:cs typeface="Arial"/>
              </a:rPr>
              <a:t>a</a:t>
            </a:r>
            <a:endParaRPr sz="1333">
              <a:latin typeface="Arial"/>
              <a:cs typeface="Arial"/>
            </a:endParaRPr>
          </a:p>
          <a:p>
            <a:pPr marL="16933"/>
            <a:r>
              <a:rPr sz="1333" u="sng" spc="-333" dirty="0">
                <a:latin typeface="Times New Roman"/>
                <a:cs typeface="Times New Roman"/>
              </a:rPr>
              <a:t> </a:t>
            </a:r>
            <a:r>
              <a:rPr sz="1333" u="sng" spc="-7" dirty="0">
                <a:latin typeface="Arial"/>
                <a:cs typeface="Arial"/>
              </a:rPr>
              <a:t>reasonable</a:t>
            </a:r>
            <a:r>
              <a:rPr sz="1333" u="sng" dirty="0">
                <a:latin typeface="Arial"/>
                <a:cs typeface="Arial"/>
              </a:rPr>
              <a:t> </a:t>
            </a:r>
            <a:r>
              <a:rPr sz="1333" spc="-7" dirty="0">
                <a:latin typeface="Arial"/>
                <a:cs typeface="Arial"/>
              </a:rPr>
              <a:t>stakeholder?</a:t>
            </a:r>
            <a:endParaRPr sz="1333">
              <a:latin typeface="Arial"/>
              <a:cs typeface="Arial"/>
            </a:endParaRPr>
          </a:p>
        </p:txBody>
      </p:sp>
      <p:sp>
        <p:nvSpPr>
          <p:cNvPr id="12" name="object 12"/>
          <p:cNvSpPr/>
          <p:nvPr/>
        </p:nvSpPr>
        <p:spPr>
          <a:xfrm>
            <a:off x="9338433" y="3925566"/>
            <a:ext cx="2321560" cy="611293"/>
          </a:xfrm>
          <a:custGeom>
            <a:avLst/>
            <a:gdLst/>
            <a:ahLst/>
            <a:cxnLst/>
            <a:rect l="l" t="t" r="r" b="b"/>
            <a:pathLst>
              <a:path w="1741170" h="458470">
                <a:moveTo>
                  <a:pt x="0" y="76401"/>
                </a:moveTo>
                <a:lnTo>
                  <a:pt x="6004" y="46662"/>
                </a:lnTo>
                <a:lnTo>
                  <a:pt x="22377" y="22377"/>
                </a:lnTo>
                <a:lnTo>
                  <a:pt x="46662" y="6003"/>
                </a:lnTo>
                <a:lnTo>
                  <a:pt x="76401" y="0"/>
                </a:lnTo>
                <a:lnTo>
                  <a:pt x="1664498" y="0"/>
                </a:lnTo>
                <a:lnTo>
                  <a:pt x="1706886" y="12836"/>
                </a:lnTo>
                <a:lnTo>
                  <a:pt x="1735084" y="47163"/>
                </a:lnTo>
                <a:lnTo>
                  <a:pt x="1740899" y="76401"/>
                </a:lnTo>
                <a:lnTo>
                  <a:pt x="1740899" y="381998"/>
                </a:lnTo>
                <a:lnTo>
                  <a:pt x="1734895" y="411737"/>
                </a:lnTo>
                <a:lnTo>
                  <a:pt x="1718522" y="436022"/>
                </a:lnTo>
                <a:lnTo>
                  <a:pt x="1694237" y="452395"/>
                </a:lnTo>
                <a:lnTo>
                  <a:pt x="1664498" y="458399"/>
                </a:lnTo>
                <a:lnTo>
                  <a:pt x="76401" y="458399"/>
                </a:lnTo>
                <a:lnTo>
                  <a:pt x="46662" y="452395"/>
                </a:lnTo>
                <a:lnTo>
                  <a:pt x="22377" y="436022"/>
                </a:lnTo>
                <a:lnTo>
                  <a:pt x="6004" y="411737"/>
                </a:lnTo>
                <a:lnTo>
                  <a:pt x="0" y="381998"/>
                </a:lnTo>
                <a:lnTo>
                  <a:pt x="0" y="76401"/>
                </a:lnTo>
                <a:close/>
              </a:path>
            </a:pathLst>
          </a:custGeom>
          <a:ln w="9524">
            <a:solidFill>
              <a:srgbClr val="595959"/>
            </a:solidFill>
          </a:ln>
        </p:spPr>
        <p:txBody>
          <a:bodyPr wrap="square" lIns="0" tIns="0" rIns="0" bIns="0" rtlCol="0"/>
          <a:lstStyle/>
          <a:p>
            <a:endParaRPr sz="2400"/>
          </a:p>
        </p:txBody>
      </p:sp>
      <p:sp>
        <p:nvSpPr>
          <p:cNvPr id="13" name="object 13"/>
          <p:cNvSpPr txBox="1"/>
          <p:nvPr/>
        </p:nvSpPr>
        <p:spPr>
          <a:xfrm>
            <a:off x="9465637" y="4021194"/>
            <a:ext cx="1633220" cy="410241"/>
          </a:xfrm>
          <a:prstGeom prst="rect">
            <a:avLst/>
          </a:prstGeom>
        </p:spPr>
        <p:txBody>
          <a:bodyPr vert="horz" wrap="square" lIns="0" tIns="0" rIns="0" bIns="0" rtlCol="0">
            <a:spAutoFit/>
          </a:bodyPr>
          <a:lstStyle/>
          <a:p>
            <a:pPr marL="16933" marR="6773"/>
            <a:r>
              <a:rPr sz="1333" spc="-7" dirty="0">
                <a:latin typeface="Arial"/>
                <a:cs typeface="Arial"/>
              </a:rPr>
              <a:t>How </a:t>
            </a:r>
            <a:r>
              <a:rPr sz="1333" dirty="0">
                <a:latin typeface="Arial"/>
                <a:cs typeface="Arial"/>
              </a:rPr>
              <a:t>much </a:t>
            </a:r>
            <a:r>
              <a:rPr sz="1333" spc="-7" dirty="0">
                <a:latin typeface="Arial"/>
                <a:cs typeface="Arial"/>
              </a:rPr>
              <a:t>detail</a:t>
            </a:r>
            <a:r>
              <a:rPr sz="1333" spc="-73" dirty="0">
                <a:latin typeface="Arial"/>
                <a:cs typeface="Arial"/>
              </a:rPr>
              <a:t> </a:t>
            </a:r>
            <a:r>
              <a:rPr sz="1333" spc="-7" dirty="0">
                <a:latin typeface="Arial"/>
                <a:cs typeface="Arial"/>
              </a:rPr>
              <a:t>was  </a:t>
            </a:r>
            <a:r>
              <a:rPr sz="1333" dirty="0">
                <a:latin typeface="Arial"/>
                <a:cs typeface="Arial"/>
              </a:rPr>
              <a:t>provided?</a:t>
            </a:r>
            <a:endParaRPr sz="1333">
              <a:latin typeface="Arial"/>
              <a:cs typeface="Arial"/>
            </a:endParaRPr>
          </a:p>
        </p:txBody>
      </p:sp>
      <p:sp>
        <p:nvSpPr>
          <p:cNvPr id="14" name="object 14"/>
          <p:cNvSpPr/>
          <p:nvPr/>
        </p:nvSpPr>
        <p:spPr>
          <a:xfrm>
            <a:off x="9338433" y="4808166"/>
            <a:ext cx="2321560" cy="611293"/>
          </a:xfrm>
          <a:custGeom>
            <a:avLst/>
            <a:gdLst/>
            <a:ahLst/>
            <a:cxnLst/>
            <a:rect l="l" t="t" r="r" b="b"/>
            <a:pathLst>
              <a:path w="1741170" h="458470">
                <a:moveTo>
                  <a:pt x="0" y="76401"/>
                </a:moveTo>
                <a:lnTo>
                  <a:pt x="6004" y="46662"/>
                </a:lnTo>
                <a:lnTo>
                  <a:pt x="22377" y="22377"/>
                </a:lnTo>
                <a:lnTo>
                  <a:pt x="46662" y="6004"/>
                </a:lnTo>
                <a:lnTo>
                  <a:pt x="76401" y="0"/>
                </a:lnTo>
                <a:lnTo>
                  <a:pt x="1664498" y="0"/>
                </a:lnTo>
                <a:lnTo>
                  <a:pt x="1706886" y="12836"/>
                </a:lnTo>
                <a:lnTo>
                  <a:pt x="1735084" y="47163"/>
                </a:lnTo>
                <a:lnTo>
                  <a:pt x="1740899" y="76401"/>
                </a:lnTo>
                <a:lnTo>
                  <a:pt x="1740899" y="381998"/>
                </a:lnTo>
                <a:lnTo>
                  <a:pt x="1734895" y="411737"/>
                </a:lnTo>
                <a:lnTo>
                  <a:pt x="1718522" y="436022"/>
                </a:lnTo>
                <a:lnTo>
                  <a:pt x="1694237" y="452395"/>
                </a:lnTo>
                <a:lnTo>
                  <a:pt x="1664498" y="458399"/>
                </a:lnTo>
                <a:lnTo>
                  <a:pt x="76401" y="458399"/>
                </a:lnTo>
                <a:lnTo>
                  <a:pt x="46662" y="452395"/>
                </a:lnTo>
                <a:lnTo>
                  <a:pt x="22377" y="436022"/>
                </a:lnTo>
                <a:lnTo>
                  <a:pt x="6004" y="411737"/>
                </a:lnTo>
                <a:lnTo>
                  <a:pt x="0" y="381998"/>
                </a:lnTo>
                <a:lnTo>
                  <a:pt x="0" y="76401"/>
                </a:lnTo>
                <a:close/>
              </a:path>
            </a:pathLst>
          </a:custGeom>
          <a:ln w="9524">
            <a:solidFill>
              <a:srgbClr val="595959"/>
            </a:solidFill>
          </a:ln>
        </p:spPr>
        <p:txBody>
          <a:bodyPr wrap="square" lIns="0" tIns="0" rIns="0" bIns="0" rtlCol="0"/>
          <a:lstStyle/>
          <a:p>
            <a:endParaRPr sz="2400"/>
          </a:p>
        </p:txBody>
      </p:sp>
      <p:sp>
        <p:nvSpPr>
          <p:cNvPr id="15" name="object 15"/>
          <p:cNvSpPr/>
          <p:nvPr/>
        </p:nvSpPr>
        <p:spPr>
          <a:xfrm>
            <a:off x="9338433" y="5605732"/>
            <a:ext cx="2321560" cy="611293"/>
          </a:xfrm>
          <a:custGeom>
            <a:avLst/>
            <a:gdLst/>
            <a:ahLst/>
            <a:cxnLst/>
            <a:rect l="l" t="t" r="r" b="b"/>
            <a:pathLst>
              <a:path w="1741170" h="458470">
                <a:moveTo>
                  <a:pt x="0" y="76401"/>
                </a:moveTo>
                <a:lnTo>
                  <a:pt x="6004" y="46662"/>
                </a:lnTo>
                <a:lnTo>
                  <a:pt x="22377" y="22377"/>
                </a:lnTo>
                <a:lnTo>
                  <a:pt x="46662" y="6004"/>
                </a:lnTo>
                <a:lnTo>
                  <a:pt x="76401" y="0"/>
                </a:lnTo>
                <a:lnTo>
                  <a:pt x="1664498" y="0"/>
                </a:lnTo>
                <a:lnTo>
                  <a:pt x="1706886" y="12836"/>
                </a:lnTo>
                <a:lnTo>
                  <a:pt x="1735084" y="47163"/>
                </a:lnTo>
                <a:lnTo>
                  <a:pt x="1740899" y="76401"/>
                </a:lnTo>
                <a:lnTo>
                  <a:pt x="1740899" y="381998"/>
                </a:lnTo>
                <a:lnTo>
                  <a:pt x="1734895" y="411737"/>
                </a:lnTo>
                <a:lnTo>
                  <a:pt x="1718522" y="436022"/>
                </a:lnTo>
                <a:lnTo>
                  <a:pt x="1694237" y="452395"/>
                </a:lnTo>
                <a:lnTo>
                  <a:pt x="1664498" y="458399"/>
                </a:lnTo>
                <a:lnTo>
                  <a:pt x="76401" y="458399"/>
                </a:lnTo>
                <a:lnTo>
                  <a:pt x="46662" y="452395"/>
                </a:lnTo>
                <a:lnTo>
                  <a:pt x="22377" y="436022"/>
                </a:lnTo>
                <a:lnTo>
                  <a:pt x="6004" y="411737"/>
                </a:lnTo>
                <a:lnTo>
                  <a:pt x="0" y="381998"/>
                </a:lnTo>
                <a:lnTo>
                  <a:pt x="0" y="76401"/>
                </a:lnTo>
                <a:close/>
              </a:path>
            </a:pathLst>
          </a:custGeom>
          <a:ln w="9524">
            <a:solidFill>
              <a:srgbClr val="595959"/>
            </a:solidFill>
          </a:ln>
        </p:spPr>
        <p:txBody>
          <a:bodyPr wrap="square" lIns="0" tIns="0" rIns="0" bIns="0" rtlCol="0"/>
          <a:lstStyle/>
          <a:p>
            <a:endParaRPr sz="2400"/>
          </a:p>
        </p:txBody>
      </p:sp>
      <p:sp>
        <p:nvSpPr>
          <p:cNvPr id="16" name="object 16"/>
          <p:cNvSpPr txBox="1"/>
          <p:nvPr/>
        </p:nvSpPr>
        <p:spPr>
          <a:xfrm>
            <a:off x="9465637" y="4903794"/>
            <a:ext cx="1783927" cy="1230914"/>
          </a:xfrm>
          <a:prstGeom prst="rect">
            <a:avLst/>
          </a:prstGeom>
        </p:spPr>
        <p:txBody>
          <a:bodyPr vert="horz" wrap="square" lIns="0" tIns="0" rIns="0" bIns="0" rtlCol="0">
            <a:spAutoFit/>
          </a:bodyPr>
          <a:lstStyle/>
          <a:p>
            <a:pPr marL="16933" marR="336118"/>
            <a:r>
              <a:rPr sz="1333" spc="-7" dirty="0">
                <a:latin typeface="Arial"/>
                <a:cs typeface="Arial"/>
              </a:rPr>
              <a:t>How </a:t>
            </a:r>
            <a:r>
              <a:rPr sz="1333" dirty="0">
                <a:latin typeface="Arial"/>
                <a:cs typeface="Arial"/>
              </a:rPr>
              <a:t>much </a:t>
            </a:r>
            <a:r>
              <a:rPr sz="1333" spc="-7" dirty="0">
                <a:latin typeface="Arial"/>
                <a:cs typeface="Arial"/>
              </a:rPr>
              <a:t>detail</a:t>
            </a:r>
            <a:r>
              <a:rPr sz="1333" spc="-93" dirty="0">
                <a:latin typeface="Arial"/>
                <a:cs typeface="Arial"/>
              </a:rPr>
              <a:t> </a:t>
            </a:r>
            <a:r>
              <a:rPr sz="1333" dirty="0">
                <a:latin typeface="Arial"/>
                <a:cs typeface="Arial"/>
              </a:rPr>
              <a:t>is  </a:t>
            </a:r>
            <a:r>
              <a:rPr sz="1333" spc="-7" dirty="0">
                <a:latin typeface="Arial"/>
                <a:cs typeface="Arial"/>
              </a:rPr>
              <a:t>actually</a:t>
            </a:r>
            <a:r>
              <a:rPr sz="1333" spc="-33" dirty="0">
                <a:latin typeface="Arial"/>
                <a:cs typeface="Arial"/>
              </a:rPr>
              <a:t> </a:t>
            </a:r>
            <a:r>
              <a:rPr sz="1333" spc="-7" dirty="0">
                <a:latin typeface="Arial"/>
                <a:cs typeface="Arial"/>
              </a:rPr>
              <a:t>required?</a:t>
            </a:r>
            <a:endParaRPr sz="1333">
              <a:latin typeface="Arial"/>
              <a:cs typeface="Arial"/>
            </a:endParaRPr>
          </a:p>
          <a:p>
            <a:pPr>
              <a:lnSpc>
                <a:spcPct val="100000"/>
              </a:lnSpc>
            </a:pPr>
            <a:endParaRPr sz="1467">
              <a:latin typeface="Times New Roman"/>
              <a:cs typeface="Times New Roman"/>
            </a:endParaRPr>
          </a:p>
          <a:p>
            <a:pPr>
              <a:spcBef>
                <a:spcPts val="13"/>
              </a:spcBef>
            </a:pPr>
            <a:endParaRPr sz="1200">
              <a:latin typeface="Times New Roman"/>
              <a:cs typeface="Times New Roman"/>
            </a:endParaRPr>
          </a:p>
          <a:p>
            <a:pPr marL="16933" marR="6773"/>
            <a:r>
              <a:rPr sz="1333" spc="-7" dirty="0">
                <a:latin typeface="Arial"/>
                <a:cs typeface="Arial"/>
              </a:rPr>
              <a:t>What does “Briefly  describe </a:t>
            </a:r>
            <a:r>
              <a:rPr sz="1333" dirty="0">
                <a:latin typeface="Arial"/>
                <a:cs typeface="Arial"/>
              </a:rPr>
              <a:t>any…”</a:t>
            </a:r>
            <a:r>
              <a:rPr sz="1333" spc="-60" dirty="0">
                <a:latin typeface="Arial"/>
                <a:cs typeface="Arial"/>
              </a:rPr>
              <a:t> </a:t>
            </a:r>
            <a:r>
              <a:rPr sz="1333" spc="-7" dirty="0">
                <a:latin typeface="Arial"/>
                <a:cs typeface="Arial"/>
              </a:rPr>
              <a:t>mean?</a:t>
            </a:r>
            <a:endParaRPr sz="1333">
              <a:latin typeface="Arial"/>
              <a:cs typeface="Arial"/>
            </a:endParaRPr>
          </a:p>
        </p:txBody>
      </p:sp>
      <p:sp>
        <p:nvSpPr>
          <p:cNvPr id="17" name="object 17"/>
          <p:cNvSpPr/>
          <p:nvPr/>
        </p:nvSpPr>
        <p:spPr>
          <a:xfrm>
            <a:off x="1037033" y="4291734"/>
            <a:ext cx="7760547" cy="1358053"/>
          </a:xfrm>
          <a:custGeom>
            <a:avLst/>
            <a:gdLst/>
            <a:ahLst/>
            <a:cxnLst/>
            <a:rect l="l" t="t" r="r" b="b"/>
            <a:pathLst>
              <a:path w="5820409" h="1018539">
                <a:moveTo>
                  <a:pt x="0" y="0"/>
                </a:moveTo>
                <a:lnTo>
                  <a:pt x="5819999" y="0"/>
                </a:lnTo>
                <a:lnTo>
                  <a:pt x="5819999" y="1018199"/>
                </a:lnTo>
                <a:lnTo>
                  <a:pt x="0" y="1018199"/>
                </a:lnTo>
                <a:lnTo>
                  <a:pt x="0" y="0"/>
                </a:lnTo>
                <a:close/>
              </a:path>
            </a:pathLst>
          </a:custGeom>
          <a:ln w="9524">
            <a:solidFill>
              <a:srgbClr val="000000"/>
            </a:solidFill>
          </a:ln>
        </p:spPr>
        <p:txBody>
          <a:bodyPr wrap="square" lIns="0" tIns="0" rIns="0" bIns="0" rtlCol="0"/>
          <a:lstStyle/>
          <a:p>
            <a:endParaRPr sz="2400"/>
          </a:p>
        </p:txBody>
      </p:sp>
      <p:sp>
        <p:nvSpPr>
          <p:cNvPr id="20" name="TextBox 19"/>
          <p:cNvSpPr txBox="1"/>
          <p:nvPr/>
        </p:nvSpPr>
        <p:spPr>
          <a:xfrm>
            <a:off x="11249564" y="6375699"/>
            <a:ext cx="571375" cy="369332"/>
          </a:xfrm>
          <a:prstGeom prst="rect">
            <a:avLst/>
          </a:prstGeom>
          <a:noFill/>
        </p:spPr>
        <p:txBody>
          <a:bodyPr wrap="square" rtlCol="0">
            <a:spAutoFit/>
          </a:bodyPr>
          <a:lstStyle/>
          <a:p>
            <a:r>
              <a:rPr lang="en-US" dirty="0" smtClean="0"/>
              <a:t>16</a:t>
            </a:r>
            <a:endParaRPr lang="en-US" dirty="0"/>
          </a:p>
        </p:txBody>
      </p:sp>
    </p:spTree>
    <p:extLst>
      <p:ext uri="{BB962C8B-B14F-4D97-AF65-F5344CB8AC3E}">
        <p14:creationId xmlns:p14="http://schemas.microsoft.com/office/powerpoint/2010/main" val="216576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 y="182467"/>
            <a:ext cx="12192000" cy="990600"/>
          </a:xfrm>
          <a:custGeom>
            <a:avLst/>
            <a:gdLst/>
            <a:ahLst/>
            <a:cxnLst/>
            <a:rect l="l" t="t" r="r" b="b"/>
            <a:pathLst>
              <a:path w="9144000" h="742950">
                <a:moveTo>
                  <a:pt x="0" y="0"/>
                </a:moveTo>
                <a:lnTo>
                  <a:pt x="9143999" y="0"/>
                </a:lnTo>
                <a:lnTo>
                  <a:pt x="9143999" y="742799"/>
                </a:lnTo>
                <a:lnTo>
                  <a:pt x="0" y="742799"/>
                </a:lnTo>
                <a:lnTo>
                  <a:pt x="0" y="0"/>
                </a:lnTo>
                <a:close/>
              </a:path>
            </a:pathLst>
          </a:custGeom>
          <a:solidFill>
            <a:srgbClr val="0B5394"/>
          </a:solidFill>
        </p:spPr>
        <p:txBody>
          <a:bodyPr wrap="square" lIns="0" tIns="0" rIns="0" bIns="0" rtlCol="0"/>
          <a:lstStyle/>
          <a:p>
            <a:endParaRPr sz="2400"/>
          </a:p>
        </p:txBody>
      </p:sp>
      <p:sp>
        <p:nvSpPr>
          <p:cNvPr id="3" name="object 3"/>
          <p:cNvSpPr/>
          <p:nvPr/>
        </p:nvSpPr>
        <p:spPr>
          <a:xfrm>
            <a:off x="380967" y="3007599"/>
            <a:ext cx="543560" cy="535093"/>
          </a:xfrm>
          <a:custGeom>
            <a:avLst/>
            <a:gdLst/>
            <a:ahLst/>
            <a:cxnLst/>
            <a:rect l="l" t="t" r="r" b="b"/>
            <a:pathLst>
              <a:path w="407670" h="401319">
                <a:moveTo>
                  <a:pt x="0" y="200399"/>
                </a:moveTo>
                <a:lnTo>
                  <a:pt x="5379" y="154450"/>
                </a:lnTo>
                <a:lnTo>
                  <a:pt x="20704" y="112269"/>
                </a:lnTo>
                <a:lnTo>
                  <a:pt x="44750" y="75059"/>
                </a:lnTo>
                <a:lnTo>
                  <a:pt x="76296" y="44025"/>
                </a:lnTo>
                <a:lnTo>
                  <a:pt x="114117" y="20368"/>
                </a:lnTo>
                <a:lnTo>
                  <a:pt x="156993" y="5292"/>
                </a:lnTo>
                <a:lnTo>
                  <a:pt x="203699" y="0"/>
                </a:lnTo>
                <a:lnTo>
                  <a:pt x="243625" y="3886"/>
                </a:lnTo>
                <a:lnTo>
                  <a:pt x="281652" y="15254"/>
                </a:lnTo>
                <a:lnTo>
                  <a:pt x="316712" y="33669"/>
                </a:lnTo>
                <a:lnTo>
                  <a:pt x="347737" y="58695"/>
                </a:lnTo>
                <a:lnTo>
                  <a:pt x="373176" y="89218"/>
                </a:lnTo>
                <a:lnTo>
                  <a:pt x="391894" y="123710"/>
                </a:lnTo>
                <a:lnTo>
                  <a:pt x="403449" y="161121"/>
                </a:lnTo>
                <a:lnTo>
                  <a:pt x="407399" y="200399"/>
                </a:lnTo>
                <a:lnTo>
                  <a:pt x="402020" y="246349"/>
                </a:lnTo>
                <a:lnTo>
                  <a:pt x="386695" y="288530"/>
                </a:lnTo>
                <a:lnTo>
                  <a:pt x="362649" y="325740"/>
                </a:lnTo>
                <a:lnTo>
                  <a:pt x="331103" y="356774"/>
                </a:lnTo>
                <a:lnTo>
                  <a:pt x="293282" y="380431"/>
                </a:lnTo>
                <a:lnTo>
                  <a:pt x="250406" y="395507"/>
                </a:lnTo>
                <a:lnTo>
                  <a:pt x="203699" y="400799"/>
                </a:lnTo>
                <a:lnTo>
                  <a:pt x="156993" y="395507"/>
                </a:lnTo>
                <a:lnTo>
                  <a:pt x="114117" y="380431"/>
                </a:lnTo>
                <a:lnTo>
                  <a:pt x="76296" y="356774"/>
                </a:lnTo>
                <a:lnTo>
                  <a:pt x="44750" y="325740"/>
                </a:lnTo>
                <a:lnTo>
                  <a:pt x="20704" y="288530"/>
                </a:lnTo>
                <a:lnTo>
                  <a:pt x="5379" y="246349"/>
                </a:lnTo>
                <a:lnTo>
                  <a:pt x="0" y="200399"/>
                </a:lnTo>
                <a:close/>
              </a:path>
            </a:pathLst>
          </a:custGeom>
          <a:ln w="9524">
            <a:solidFill>
              <a:srgbClr val="595959"/>
            </a:solidFill>
          </a:ln>
        </p:spPr>
        <p:txBody>
          <a:bodyPr wrap="square" lIns="0" tIns="0" rIns="0" bIns="0" rtlCol="0"/>
          <a:lstStyle/>
          <a:p>
            <a:endParaRPr sz="2400"/>
          </a:p>
        </p:txBody>
      </p:sp>
      <p:sp>
        <p:nvSpPr>
          <p:cNvPr id="4" name="object 4"/>
          <p:cNvSpPr/>
          <p:nvPr/>
        </p:nvSpPr>
        <p:spPr>
          <a:xfrm>
            <a:off x="1061599" y="1356982"/>
            <a:ext cx="7678084" cy="5018717"/>
          </a:xfrm>
          <a:prstGeom prst="rect">
            <a:avLst/>
          </a:prstGeom>
          <a:blipFill>
            <a:blip r:embed="rId2" cstate="print"/>
            <a:stretch>
              <a:fillRect/>
            </a:stretch>
          </a:blipFill>
        </p:spPr>
        <p:txBody>
          <a:bodyPr wrap="square" lIns="0" tIns="0" rIns="0" bIns="0" rtlCol="0"/>
          <a:lstStyle/>
          <a:p>
            <a:endParaRPr sz="2400"/>
          </a:p>
        </p:txBody>
      </p:sp>
      <p:sp>
        <p:nvSpPr>
          <p:cNvPr id="5" name="object 5"/>
          <p:cNvSpPr txBox="1">
            <a:spLocks noGrp="1"/>
          </p:cNvSpPr>
          <p:nvPr>
            <p:ph type="title"/>
          </p:nvPr>
        </p:nvSpPr>
        <p:spPr>
          <a:xfrm>
            <a:off x="2532095" y="309780"/>
            <a:ext cx="7123007" cy="677108"/>
          </a:xfrm>
          <a:prstGeom prst="rect">
            <a:avLst/>
          </a:prstGeom>
        </p:spPr>
        <p:txBody>
          <a:bodyPr vert="horz" wrap="square" lIns="0" tIns="0" rIns="0" bIns="0" rtlCol="0" anchor="ctr">
            <a:spAutoFit/>
          </a:bodyPr>
          <a:lstStyle/>
          <a:p>
            <a:pPr marL="16933">
              <a:lnSpc>
                <a:spcPct val="100000"/>
              </a:lnSpc>
              <a:tabLst>
                <a:tab pos="4392396" algn="l"/>
              </a:tabLst>
            </a:pPr>
            <a:r>
              <a:rPr spc="-7" dirty="0"/>
              <a:t>Budget</a:t>
            </a:r>
            <a:r>
              <a:rPr spc="20" dirty="0"/>
              <a:t> </a:t>
            </a:r>
            <a:r>
              <a:rPr spc="-7" dirty="0"/>
              <a:t>Summary:	COE</a:t>
            </a:r>
            <a:r>
              <a:rPr spc="-93" dirty="0"/>
              <a:t> </a:t>
            </a:r>
            <a:r>
              <a:rPr spc="-7" dirty="0"/>
              <a:t>Review</a:t>
            </a:r>
          </a:p>
        </p:txBody>
      </p:sp>
      <p:sp>
        <p:nvSpPr>
          <p:cNvPr id="6" name="object 6"/>
          <p:cNvSpPr/>
          <p:nvPr/>
        </p:nvSpPr>
        <p:spPr>
          <a:xfrm>
            <a:off x="9301667" y="2293001"/>
            <a:ext cx="2321560" cy="657012"/>
          </a:xfrm>
          <a:custGeom>
            <a:avLst/>
            <a:gdLst/>
            <a:ahLst/>
            <a:cxnLst/>
            <a:rect l="l" t="t" r="r" b="b"/>
            <a:pathLst>
              <a:path w="1741170" h="492760">
                <a:moveTo>
                  <a:pt x="0" y="82101"/>
                </a:moveTo>
                <a:lnTo>
                  <a:pt x="6451" y="50143"/>
                </a:lnTo>
                <a:lnTo>
                  <a:pt x="24046" y="24047"/>
                </a:lnTo>
                <a:lnTo>
                  <a:pt x="50143" y="6451"/>
                </a:lnTo>
                <a:lnTo>
                  <a:pt x="82101" y="0"/>
                </a:lnTo>
                <a:lnTo>
                  <a:pt x="1658798" y="0"/>
                </a:lnTo>
                <a:lnTo>
                  <a:pt x="1704348" y="13794"/>
                </a:lnTo>
                <a:lnTo>
                  <a:pt x="1734650" y="50682"/>
                </a:lnTo>
                <a:lnTo>
                  <a:pt x="1740899" y="82101"/>
                </a:lnTo>
                <a:lnTo>
                  <a:pt x="1740899" y="410498"/>
                </a:lnTo>
                <a:lnTo>
                  <a:pt x="1734448" y="442456"/>
                </a:lnTo>
                <a:lnTo>
                  <a:pt x="1716853" y="468552"/>
                </a:lnTo>
                <a:lnTo>
                  <a:pt x="1690756" y="486148"/>
                </a:lnTo>
                <a:lnTo>
                  <a:pt x="1658798" y="492599"/>
                </a:lnTo>
                <a:lnTo>
                  <a:pt x="82101" y="492599"/>
                </a:lnTo>
                <a:lnTo>
                  <a:pt x="50143" y="486148"/>
                </a:lnTo>
                <a:lnTo>
                  <a:pt x="24046" y="468552"/>
                </a:lnTo>
                <a:lnTo>
                  <a:pt x="6451" y="442456"/>
                </a:lnTo>
                <a:lnTo>
                  <a:pt x="0" y="410498"/>
                </a:lnTo>
                <a:lnTo>
                  <a:pt x="0" y="82101"/>
                </a:lnTo>
                <a:close/>
              </a:path>
            </a:pathLst>
          </a:custGeom>
          <a:ln w="9524">
            <a:solidFill>
              <a:srgbClr val="595959"/>
            </a:solidFill>
          </a:ln>
        </p:spPr>
        <p:txBody>
          <a:bodyPr wrap="square" lIns="0" tIns="0" rIns="0" bIns="0" rtlCol="0"/>
          <a:lstStyle/>
          <a:p>
            <a:endParaRPr sz="2400"/>
          </a:p>
        </p:txBody>
      </p:sp>
      <p:sp>
        <p:nvSpPr>
          <p:cNvPr id="7" name="object 7"/>
          <p:cNvSpPr txBox="1"/>
          <p:nvPr/>
        </p:nvSpPr>
        <p:spPr>
          <a:xfrm>
            <a:off x="9431095" y="2411428"/>
            <a:ext cx="1585807" cy="410241"/>
          </a:xfrm>
          <a:prstGeom prst="rect">
            <a:avLst/>
          </a:prstGeom>
        </p:spPr>
        <p:txBody>
          <a:bodyPr vert="horz" wrap="square" lIns="0" tIns="0" rIns="0" bIns="0" rtlCol="0">
            <a:spAutoFit/>
          </a:bodyPr>
          <a:lstStyle/>
          <a:p>
            <a:pPr marL="16933" marR="6773"/>
            <a:r>
              <a:rPr sz="1333" spc="-7" dirty="0">
                <a:latin typeface="Arial"/>
                <a:cs typeface="Arial"/>
              </a:rPr>
              <a:t>Was a dollar</a:t>
            </a:r>
            <a:r>
              <a:rPr sz="1333" spc="-40" dirty="0">
                <a:latin typeface="Arial"/>
                <a:cs typeface="Arial"/>
              </a:rPr>
              <a:t> </a:t>
            </a:r>
            <a:r>
              <a:rPr sz="1333" spc="-7" dirty="0">
                <a:latin typeface="Arial"/>
                <a:cs typeface="Arial"/>
              </a:rPr>
              <a:t>amount  provided?</a:t>
            </a:r>
            <a:endParaRPr sz="1333">
              <a:latin typeface="Arial"/>
              <a:cs typeface="Arial"/>
            </a:endParaRPr>
          </a:p>
        </p:txBody>
      </p:sp>
      <p:sp>
        <p:nvSpPr>
          <p:cNvPr id="8" name="object 8"/>
          <p:cNvSpPr/>
          <p:nvPr/>
        </p:nvSpPr>
        <p:spPr>
          <a:xfrm>
            <a:off x="1037034" y="2970934"/>
            <a:ext cx="7678420" cy="611293"/>
          </a:xfrm>
          <a:custGeom>
            <a:avLst/>
            <a:gdLst/>
            <a:ahLst/>
            <a:cxnLst/>
            <a:rect l="l" t="t" r="r" b="b"/>
            <a:pathLst>
              <a:path w="5758815" h="458469">
                <a:moveTo>
                  <a:pt x="0" y="0"/>
                </a:moveTo>
                <a:lnTo>
                  <a:pt x="5758499" y="0"/>
                </a:lnTo>
                <a:lnTo>
                  <a:pt x="5758499" y="458399"/>
                </a:lnTo>
                <a:lnTo>
                  <a:pt x="0" y="458399"/>
                </a:lnTo>
                <a:lnTo>
                  <a:pt x="0" y="0"/>
                </a:lnTo>
                <a:close/>
              </a:path>
            </a:pathLst>
          </a:custGeom>
          <a:ln w="28574">
            <a:solidFill>
              <a:srgbClr val="FFFF00"/>
            </a:solidFill>
          </a:ln>
        </p:spPr>
        <p:txBody>
          <a:bodyPr wrap="square" lIns="0" tIns="0" rIns="0" bIns="0" rtlCol="0"/>
          <a:lstStyle/>
          <a:p>
            <a:endParaRPr sz="2400"/>
          </a:p>
        </p:txBody>
      </p:sp>
      <p:sp>
        <p:nvSpPr>
          <p:cNvPr id="9" name="object 9"/>
          <p:cNvSpPr txBox="1"/>
          <p:nvPr/>
        </p:nvSpPr>
        <p:spPr>
          <a:xfrm>
            <a:off x="482733" y="3095017"/>
            <a:ext cx="298027" cy="287323"/>
          </a:xfrm>
          <a:prstGeom prst="rect">
            <a:avLst/>
          </a:prstGeom>
        </p:spPr>
        <p:txBody>
          <a:bodyPr vert="horz" wrap="square" lIns="0" tIns="0" rIns="0" bIns="0" rtlCol="0">
            <a:spAutoFit/>
          </a:bodyPr>
          <a:lstStyle/>
          <a:p>
            <a:pPr marL="16933"/>
            <a:r>
              <a:rPr sz="1867" b="1" spc="-7" dirty="0">
                <a:latin typeface="Arial"/>
                <a:cs typeface="Arial"/>
              </a:rPr>
              <a:t>#2</a:t>
            </a:r>
            <a:endParaRPr sz="1867">
              <a:latin typeface="Arial"/>
              <a:cs typeface="Arial"/>
            </a:endParaRPr>
          </a:p>
        </p:txBody>
      </p:sp>
      <p:sp>
        <p:nvSpPr>
          <p:cNvPr id="10" name="object 10"/>
          <p:cNvSpPr/>
          <p:nvPr/>
        </p:nvSpPr>
        <p:spPr>
          <a:xfrm>
            <a:off x="9301667" y="3116333"/>
            <a:ext cx="2321560" cy="913553"/>
          </a:xfrm>
          <a:custGeom>
            <a:avLst/>
            <a:gdLst/>
            <a:ahLst/>
            <a:cxnLst/>
            <a:rect l="l" t="t" r="r" b="b"/>
            <a:pathLst>
              <a:path w="1741170" h="685164">
                <a:moveTo>
                  <a:pt x="0" y="114102"/>
                </a:moveTo>
                <a:lnTo>
                  <a:pt x="8966" y="69688"/>
                </a:lnTo>
                <a:lnTo>
                  <a:pt x="33419" y="33419"/>
                </a:lnTo>
                <a:lnTo>
                  <a:pt x="69688" y="8966"/>
                </a:lnTo>
                <a:lnTo>
                  <a:pt x="114102" y="0"/>
                </a:lnTo>
                <a:lnTo>
                  <a:pt x="1626797" y="0"/>
                </a:lnTo>
                <a:lnTo>
                  <a:pt x="1670462" y="8685"/>
                </a:lnTo>
                <a:lnTo>
                  <a:pt x="1707480" y="33419"/>
                </a:lnTo>
                <a:lnTo>
                  <a:pt x="1732214" y="70437"/>
                </a:lnTo>
                <a:lnTo>
                  <a:pt x="1740899" y="114102"/>
                </a:lnTo>
                <a:lnTo>
                  <a:pt x="1740899" y="570497"/>
                </a:lnTo>
                <a:lnTo>
                  <a:pt x="1731933" y="614911"/>
                </a:lnTo>
                <a:lnTo>
                  <a:pt x="1707480" y="651180"/>
                </a:lnTo>
                <a:lnTo>
                  <a:pt x="1671211" y="675633"/>
                </a:lnTo>
                <a:lnTo>
                  <a:pt x="1626797" y="684599"/>
                </a:lnTo>
                <a:lnTo>
                  <a:pt x="114102" y="684599"/>
                </a:lnTo>
                <a:lnTo>
                  <a:pt x="69688" y="675633"/>
                </a:lnTo>
                <a:lnTo>
                  <a:pt x="33419" y="651180"/>
                </a:lnTo>
                <a:lnTo>
                  <a:pt x="8966" y="614911"/>
                </a:lnTo>
                <a:lnTo>
                  <a:pt x="0" y="570497"/>
                </a:lnTo>
                <a:lnTo>
                  <a:pt x="0" y="114102"/>
                </a:lnTo>
                <a:close/>
              </a:path>
            </a:pathLst>
          </a:custGeom>
          <a:ln w="9524">
            <a:solidFill>
              <a:srgbClr val="595959"/>
            </a:solidFill>
          </a:ln>
        </p:spPr>
        <p:txBody>
          <a:bodyPr wrap="square" lIns="0" tIns="0" rIns="0" bIns="0" rtlCol="0"/>
          <a:lstStyle/>
          <a:p>
            <a:endParaRPr sz="2400"/>
          </a:p>
        </p:txBody>
      </p:sp>
      <p:sp>
        <p:nvSpPr>
          <p:cNvPr id="11" name="object 11"/>
          <p:cNvSpPr txBox="1"/>
          <p:nvPr/>
        </p:nvSpPr>
        <p:spPr>
          <a:xfrm>
            <a:off x="9443593" y="3159560"/>
            <a:ext cx="1585807" cy="820481"/>
          </a:xfrm>
          <a:prstGeom prst="rect">
            <a:avLst/>
          </a:prstGeom>
        </p:spPr>
        <p:txBody>
          <a:bodyPr vert="horz" wrap="square" lIns="0" tIns="0" rIns="0" bIns="0" rtlCol="0">
            <a:spAutoFit/>
          </a:bodyPr>
          <a:lstStyle/>
          <a:p>
            <a:pPr marL="16933" marR="6773"/>
            <a:r>
              <a:rPr sz="1333" spc="-7" dirty="0">
                <a:latin typeface="Arial"/>
                <a:cs typeface="Arial"/>
              </a:rPr>
              <a:t>Verify total</a:t>
            </a:r>
            <a:r>
              <a:rPr sz="1333" spc="-27" dirty="0">
                <a:latin typeface="Arial"/>
                <a:cs typeface="Arial"/>
              </a:rPr>
              <a:t> </a:t>
            </a:r>
            <a:r>
              <a:rPr sz="1333" spc="-7" dirty="0">
                <a:latin typeface="Arial"/>
                <a:cs typeface="Arial"/>
              </a:rPr>
              <a:t>budgeted  expenditures for  Actions/Services in  current LCAP</a:t>
            </a:r>
            <a:r>
              <a:rPr sz="1333" spc="-47" dirty="0">
                <a:latin typeface="Arial"/>
                <a:cs typeface="Arial"/>
              </a:rPr>
              <a:t> </a:t>
            </a:r>
            <a:r>
              <a:rPr sz="1333" spc="-7" dirty="0">
                <a:latin typeface="Arial"/>
                <a:cs typeface="Arial"/>
              </a:rPr>
              <a:t>Year.</a:t>
            </a:r>
            <a:endParaRPr sz="1333">
              <a:latin typeface="Arial"/>
              <a:cs typeface="Arial"/>
            </a:endParaRPr>
          </a:p>
        </p:txBody>
      </p:sp>
      <p:sp>
        <p:nvSpPr>
          <p:cNvPr id="12" name="object 12"/>
          <p:cNvSpPr/>
          <p:nvPr/>
        </p:nvSpPr>
        <p:spPr>
          <a:xfrm>
            <a:off x="1138634" y="2970934"/>
            <a:ext cx="7576820" cy="611293"/>
          </a:xfrm>
          <a:custGeom>
            <a:avLst/>
            <a:gdLst/>
            <a:ahLst/>
            <a:cxnLst/>
            <a:rect l="l" t="t" r="r" b="b"/>
            <a:pathLst>
              <a:path w="5682615" h="458469">
                <a:moveTo>
                  <a:pt x="0" y="0"/>
                </a:moveTo>
                <a:lnTo>
                  <a:pt x="5682299" y="0"/>
                </a:lnTo>
                <a:lnTo>
                  <a:pt x="5682299" y="458399"/>
                </a:lnTo>
                <a:lnTo>
                  <a:pt x="0" y="458399"/>
                </a:lnTo>
                <a:lnTo>
                  <a:pt x="0" y="0"/>
                </a:lnTo>
                <a:close/>
              </a:path>
            </a:pathLst>
          </a:custGeom>
          <a:ln w="9524">
            <a:solidFill>
              <a:srgbClr val="000000"/>
            </a:solidFill>
          </a:ln>
        </p:spPr>
        <p:txBody>
          <a:bodyPr wrap="square" lIns="0" tIns="0" rIns="0" bIns="0" rtlCol="0"/>
          <a:lstStyle/>
          <a:p>
            <a:endParaRPr sz="2400"/>
          </a:p>
        </p:txBody>
      </p:sp>
      <p:sp>
        <p:nvSpPr>
          <p:cNvPr id="13" name="object 13"/>
          <p:cNvSpPr/>
          <p:nvPr/>
        </p:nvSpPr>
        <p:spPr>
          <a:xfrm>
            <a:off x="1138634" y="4370567"/>
            <a:ext cx="7532793" cy="1182792"/>
          </a:xfrm>
          <a:custGeom>
            <a:avLst/>
            <a:gdLst/>
            <a:ahLst/>
            <a:cxnLst/>
            <a:rect l="l" t="t" r="r" b="b"/>
            <a:pathLst>
              <a:path w="5649595" h="887095">
                <a:moveTo>
                  <a:pt x="0" y="0"/>
                </a:moveTo>
                <a:lnTo>
                  <a:pt x="5649299" y="0"/>
                </a:lnTo>
                <a:lnTo>
                  <a:pt x="5649299" y="886799"/>
                </a:lnTo>
                <a:lnTo>
                  <a:pt x="0" y="886799"/>
                </a:lnTo>
                <a:lnTo>
                  <a:pt x="0" y="0"/>
                </a:lnTo>
                <a:close/>
              </a:path>
            </a:pathLst>
          </a:custGeom>
          <a:solidFill>
            <a:srgbClr val="93C47D"/>
          </a:solidFill>
        </p:spPr>
        <p:txBody>
          <a:bodyPr wrap="square" lIns="0" tIns="0" rIns="0" bIns="0" rtlCol="0"/>
          <a:lstStyle/>
          <a:p>
            <a:endParaRPr sz="2400"/>
          </a:p>
        </p:txBody>
      </p:sp>
      <p:sp>
        <p:nvSpPr>
          <p:cNvPr id="14" name="object 14"/>
          <p:cNvSpPr/>
          <p:nvPr/>
        </p:nvSpPr>
        <p:spPr>
          <a:xfrm>
            <a:off x="1138634" y="4370567"/>
            <a:ext cx="7532793" cy="1182792"/>
          </a:xfrm>
          <a:custGeom>
            <a:avLst/>
            <a:gdLst/>
            <a:ahLst/>
            <a:cxnLst/>
            <a:rect l="l" t="t" r="r" b="b"/>
            <a:pathLst>
              <a:path w="5649595" h="887095">
                <a:moveTo>
                  <a:pt x="0" y="0"/>
                </a:moveTo>
                <a:lnTo>
                  <a:pt x="5649299" y="0"/>
                </a:lnTo>
                <a:lnTo>
                  <a:pt x="5649299" y="886799"/>
                </a:lnTo>
                <a:lnTo>
                  <a:pt x="0" y="886799"/>
                </a:lnTo>
                <a:lnTo>
                  <a:pt x="0" y="0"/>
                </a:lnTo>
                <a:close/>
              </a:path>
            </a:pathLst>
          </a:custGeom>
          <a:ln w="9524">
            <a:solidFill>
              <a:srgbClr val="595959"/>
            </a:solidFill>
          </a:ln>
        </p:spPr>
        <p:txBody>
          <a:bodyPr wrap="square" lIns="0" tIns="0" rIns="0" bIns="0" rtlCol="0"/>
          <a:lstStyle/>
          <a:p>
            <a:endParaRPr sz="2400"/>
          </a:p>
        </p:txBody>
      </p:sp>
      <p:sp>
        <p:nvSpPr>
          <p:cNvPr id="15" name="object 15"/>
          <p:cNvSpPr/>
          <p:nvPr/>
        </p:nvSpPr>
        <p:spPr>
          <a:xfrm>
            <a:off x="4210073" y="4721001"/>
            <a:ext cx="598593" cy="410633"/>
          </a:xfrm>
          <a:custGeom>
            <a:avLst/>
            <a:gdLst/>
            <a:ahLst/>
            <a:cxnLst/>
            <a:rect l="l" t="t" r="r" b="b"/>
            <a:pathLst>
              <a:path w="448945" h="307975">
                <a:moveTo>
                  <a:pt x="147299" y="307499"/>
                </a:moveTo>
                <a:lnTo>
                  <a:pt x="448799" y="0"/>
                </a:lnTo>
                <a:lnTo>
                  <a:pt x="299201" y="54299"/>
                </a:lnTo>
                <a:lnTo>
                  <a:pt x="146370" y="210172"/>
                </a:lnTo>
                <a:lnTo>
                  <a:pt x="71703" y="136873"/>
                </a:lnTo>
                <a:lnTo>
                  <a:pt x="0" y="162899"/>
                </a:lnTo>
                <a:lnTo>
                  <a:pt x="147299" y="307499"/>
                </a:lnTo>
                <a:close/>
              </a:path>
            </a:pathLst>
          </a:custGeom>
          <a:ln w="9524">
            <a:solidFill>
              <a:srgbClr val="000000"/>
            </a:solidFill>
          </a:ln>
        </p:spPr>
        <p:txBody>
          <a:bodyPr wrap="square" lIns="0" tIns="0" rIns="0" bIns="0" rtlCol="0"/>
          <a:lstStyle/>
          <a:p>
            <a:endParaRPr sz="2400"/>
          </a:p>
        </p:txBody>
      </p:sp>
      <p:sp>
        <p:nvSpPr>
          <p:cNvPr id="16" name="object 16"/>
          <p:cNvSpPr txBox="1"/>
          <p:nvPr/>
        </p:nvSpPr>
        <p:spPr>
          <a:xfrm>
            <a:off x="11691767" y="6370756"/>
            <a:ext cx="239607" cy="205976"/>
          </a:xfrm>
          <a:prstGeom prst="rect">
            <a:avLst/>
          </a:prstGeom>
        </p:spPr>
        <p:txBody>
          <a:bodyPr vert="horz" wrap="square" lIns="0" tIns="847" rIns="0" bIns="0" rtlCol="0">
            <a:spAutoFit/>
          </a:bodyPr>
          <a:lstStyle/>
          <a:p>
            <a:pPr marL="33866">
              <a:spcBef>
                <a:spcPts val="7"/>
              </a:spcBef>
            </a:pPr>
            <a:r>
              <a:rPr lang="en-US" sz="1333" dirty="0" smtClean="0">
                <a:latin typeface="Arial"/>
                <a:cs typeface="Arial"/>
              </a:rPr>
              <a:t>17</a:t>
            </a:r>
            <a:endParaRPr sz="1333" dirty="0">
              <a:latin typeface="Arial"/>
              <a:cs typeface="Arial"/>
            </a:endParaRPr>
          </a:p>
        </p:txBody>
      </p:sp>
    </p:spTree>
    <p:extLst>
      <p:ext uri="{BB962C8B-B14F-4D97-AF65-F5344CB8AC3E}">
        <p14:creationId xmlns:p14="http://schemas.microsoft.com/office/powerpoint/2010/main" val="1966600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 y="182467"/>
            <a:ext cx="12192000" cy="990600"/>
          </a:xfrm>
          <a:custGeom>
            <a:avLst/>
            <a:gdLst/>
            <a:ahLst/>
            <a:cxnLst/>
            <a:rect l="l" t="t" r="r" b="b"/>
            <a:pathLst>
              <a:path w="9144000" h="742950">
                <a:moveTo>
                  <a:pt x="0" y="0"/>
                </a:moveTo>
                <a:lnTo>
                  <a:pt x="9143999" y="0"/>
                </a:lnTo>
                <a:lnTo>
                  <a:pt x="9143999" y="742799"/>
                </a:lnTo>
                <a:lnTo>
                  <a:pt x="0" y="742799"/>
                </a:lnTo>
                <a:lnTo>
                  <a:pt x="0" y="0"/>
                </a:lnTo>
                <a:close/>
              </a:path>
            </a:pathLst>
          </a:custGeom>
          <a:solidFill>
            <a:srgbClr val="0B5394"/>
          </a:solidFill>
        </p:spPr>
        <p:txBody>
          <a:bodyPr wrap="square" lIns="0" tIns="0" rIns="0" bIns="0" rtlCol="0"/>
          <a:lstStyle/>
          <a:p>
            <a:endParaRPr sz="2400"/>
          </a:p>
        </p:txBody>
      </p:sp>
      <p:sp>
        <p:nvSpPr>
          <p:cNvPr id="3" name="object 3"/>
          <p:cNvSpPr/>
          <p:nvPr/>
        </p:nvSpPr>
        <p:spPr>
          <a:xfrm>
            <a:off x="380967" y="2397999"/>
            <a:ext cx="543560" cy="535093"/>
          </a:xfrm>
          <a:custGeom>
            <a:avLst/>
            <a:gdLst/>
            <a:ahLst/>
            <a:cxnLst/>
            <a:rect l="l" t="t" r="r" b="b"/>
            <a:pathLst>
              <a:path w="407670" h="401319">
                <a:moveTo>
                  <a:pt x="0" y="200399"/>
                </a:moveTo>
                <a:lnTo>
                  <a:pt x="5379" y="154450"/>
                </a:lnTo>
                <a:lnTo>
                  <a:pt x="20704" y="112269"/>
                </a:lnTo>
                <a:lnTo>
                  <a:pt x="44750" y="75059"/>
                </a:lnTo>
                <a:lnTo>
                  <a:pt x="76296" y="44025"/>
                </a:lnTo>
                <a:lnTo>
                  <a:pt x="114117" y="20368"/>
                </a:lnTo>
                <a:lnTo>
                  <a:pt x="156993" y="5292"/>
                </a:lnTo>
                <a:lnTo>
                  <a:pt x="203699" y="0"/>
                </a:lnTo>
                <a:lnTo>
                  <a:pt x="243625" y="3886"/>
                </a:lnTo>
                <a:lnTo>
                  <a:pt x="281652" y="15254"/>
                </a:lnTo>
                <a:lnTo>
                  <a:pt x="316712" y="33669"/>
                </a:lnTo>
                <a:lnTo>
                  <a:pt x="347737" y="58695"/>
                </a:lnTo>
                <a:lnTo>
                  <a:pt x="373176" y="89218"/>
                </a:lnTo>
                <a:lnTo>
                  <a:pt x="391894" y="123710"/>
                </a:lnTo>
                <a:lnTo>
                  <a:pt x="403449" y="161121"/>
                </a:lnTo>
                <a:lnTo>
                  <a:pt x="407399" y="200399"/>
                </a:lnTo>
                <a:lnTo>
                  <a:pt x="402020" y="246349"/>
                </a:lnTo>
                <a:lnTo>
                  <a:pt x="386695" y="288530"/>
                </a:lnTo>
                <a:lnTo>
                  <a:pt x="362649" y="325740"/>
                </a:lnTo>
                <a:lnTo>
                  <a:pt x="331103" y="356774"/>
                </a:lnTo>
                <a:lnTo>
                  <a:pt x="293282" y="380431"/>
                </a:lnTo>
                <a:lnTo>
                  <a:pt x="250406" y="395507"/>
                </a:lnTo>
                <a:lnTo>
                  <a:pt x="203699" y="400799"/>
                </a:lnTo>
                <a:lnTo>
                  <a:pt x="156993" y="395507"/>
                </a:lnTo>
                <a:lnTo>
                  <a:pt x="114117" y="380431"/>
                </a:lnTo>
                <a:lnTo>
                  <a:pt x="76296" y="356774"/>
                </a:lnTo>
                <a:lnTo>
                  <a:pt x="44750" y="325740"/>
                </a:lnTo>
                <a:lnTo>
                  <a:pt x="20704" y="288530"/>
                </a:lnTo>
                <a:lnTo>
                  <a:pt x="5379" y="246349"/>
                </a:lnTo>
                <a:lnTo>
                  <a:pt x="0" y="200399"/>
                </a:lnTo>
                <a:close/>
              </a:path>
            </a:pathLst>
          </a:custGeom>
          <a:ln w="9524">
            <a:solidFill>
              <a:srgbClr val="595959"/>
            </a:solidFill>
          </a:ln>
        </p:spPr>
        <p:txBody>
          <a:bodyPr wrap="square" lIns="0" tIns="0" rIns="0" bIns="0" rtlCol="0"/>
          <a:lstStyle/>
          <a:p>
            <a:endParaRPr sz="2400"/>
          </a:p>
        </p:txBody>
      </p:sp>
      <p:sp>
        <p:nvSpPr>
          <p:cNvPr id="4" name="object 4"/>
          <p:cNvSpPr/>
          <p:nvPr/>
        </p:nvSpPr>
        <p:spPr>
          <a:xfrm>
            <a:off x="1061599" y="1356982"/>
            <a:ext cx="7678084" cy="5018717"/>
          </a:xfrm>
          <a:prstGeom prst="rect">
            <a:avLst/>
          </a:prstGeom>
          <a:blipFill>
            <a:blip r:embed="rId2" cstate="print"/>
            <a:stretch>
              <a:fillRect/>
            </a:stretch>
          </a:blipFill>
        </p:spPr>
        <p:txBody>
          <a:bodyPr wrap="square" lIns="0" tIns="0" rIns="0" bIns="0" rtlCol="0"/>
          <a:lstStyle/>
          <a:p>
            <a:endParaRPr sz="2400"/>
          </a:p>
        </p:txBody>
      </p:sp>
      <p:sp>
        <p:nvSpPr>
          <p:cNvPr id="5" name="object 5"/>
          <p:cNvSpPr txBox="1">
            <a:spLocks noGrp="1"/>
          </p:cNvSpPr>
          <p:nvPr>
            <p:ph type="title"/>
          </p:nvPr>
        </p:nvSpPr>
        <p:spPr>
          <a:xfrm>
            <a:off x="2532195" y="340013"/>
            <a:ext cx="7123007" cy="677108"/>
          </a:xfrm>
          <a:prstGeom prst="rect">
            <a:avLst/>
          </a:prstGeom>
        </p:spPr>
        <p:txBody>
          <a:bodyPr vert="horz" wrap="square" lIns="0" tIns="0" rIns="0" bIns="0" rtlCol="0" anchor="ctr">
            <a:spAutoFit/>
          </a:bodyPr>
          <a:lstStyle/>
          <a:p>
            <a:pPr marL="16933">
              <a:lnSpc>
                <a:spcPct val="100000"/>
              </a:lnSpc>
              <a:tabLst>
                <a:tab pos="4392396" algn="l"/>
              </a:tabLst>
            </a:pPr>
            <a:r>
              <a:rPr spc="-7" dirty="0"/>
              <a:t>Budget</a:t>
            </a:r>
            <a:r>
              <a:rPr spc="20" dirty="0"/>
              <a:t> </a:t>
            </a:r>
            <a:r>
              <a:rPr spc="-7" dirty="0"/>
              <a:t>Summary:	COE</a:t>
            </a:r>
            <a:r>
              <a:rPr spc="-93" dirty="0"/>
              <a:t> </a:t>
            </a:r>
            <a:r>
              <a:rPr spc="-7" dirty="0"/>
              <a:t>Review</a:t>
            </a:r>
          </a:p>
        </p:txBody>
      </p:sp>
      <p:sp>
        <p:nvSpPr>
          <p:cNvPr id="6" name="object 6"/>
          <p:cNvSpPr/>
          <p:nvPr/>
        </p:nvSpPr>
        <p:spPr>
          <a:xfrm>
            <a:off x="9301667" y="1932234"/>
            <a:ext cx="2321560" cy="611293"/>
          </a:xfrm>
          <a:custGeom>
            <a:avLst/>
            <a:gdLst/>
            <a:ahLst/>
            <a:cxnLst/>
            <a:rect l="l" t="t" r="r" b="b"/>
            <a:pathLst>
              <a:path w="1741170" h="458469">
                <a:moveTo>
                  <a:pt x="0" y="76401"/>
                </a:moveTo>
                <a:lnTo>
                  <a:pt x="6004" y="46662"/>
                </a:lnTo>
                <a:lnTo>
                  <a:pt x="22377" y="22377"/>
                </a:lnTo>
                <a:lnTo>
                  <a:pt x="46662" y="6004"/>
                </a:lnTo>
                <a:lnTo>
                  <a:pt x="76401" y="0"/>
                </a:lnTo>
                <a:lnTo>
                  <a:pt x="1664498" y="0"/>
                </a:lnTo>
                <a:lnTo>
                  <a:pt x="1706886" y="12836"/>
                </a:lnTo>
                <a:lnTo>
                  <a:pt x="1735084" y="47163"/>
                </a:lnTo>
                <a:lnTo>
                  <a:pt x="1740899" y="76401"/>
                </a:lnTo>
                <a:lnTo>
                  <a:pt x="1740899" y="381998"/>
                </a:lnTo>
                <a:lnTo>
                  <a:pt x="1734895" y="411737"/>
                </a:lnTo>
                <a:lnTo>
                  <a:pt x="1718522" y="436022"/>
                </a:lnTo>
                <a:lnTo>
                  <a:pt x="1694237" y="452396"/>
                </a:lnTo>
                <a:lnTo>
                  <a:pt x="1664498" y="458399"/>
                </a:lnTo>
                <a:lnTo>
                  <a:pt x="76401" y="458399"/>
                </a:lnTo>
                <a:lnTo>
                  <a:pt x="46662" y="452396"/>
                </a:lnTo>
                <a:lnTo>
                  <a:pt x="22377" y="436022"/>
                </a:lnTo>
                <a:lnTo>
                  <a:pt x="6004" y="411737"/>
                </a:lnTo>
                <a:lnTo>
                  <a:pt x="0" y="381998"/>
                </a:lnTo>
                <a:lnTo>
                  <a:pt x="0" y="76401"/>
                </a:lnTo>
                <a:close/>
              </a:path>
            </a:pathLst>
          </a:custGeom>
          <a:ln w="9524">
            <a:solidFill>
              <a:srgbClr val="595959"/>
            </a:solidFill>
          </a:ln>
        </p:spPr>
        <p:txBody>
          <a:bodyPr wrap="square" lIns="0" tIns="0" rIns="0" bIns="0" rtlCol="0"/>
          <a:lstStyle/>
          <a:p>
            <a:endParaRPr sz="2400"/>
          </a:p>
        </p:txBody>
      </p:sp>
      <p:sp>
        <p:nvSpPr>
          <p:cNvPr id="7" name="object 7"/>
          <p:cNvSpPr txBox="1"/>
          <p:nvPr/>
        </p:nvSpPr>
        <p:spPr>
          <a:xfrm>
            <a:off x="9428870" y="2027861"/>
            <a:ext cx="1585807" cy="410241"/>
          </a:xfrm>
          <a:prstGeom prst="rect">
            <a:avLst/>
          </a:prstGeom>
        </p:spPr>
        <p:txBody>
          <a:bodyPr vert="horz" wrap="square" lIns="0" tIns="0" rIns="0" bIns="0" rtlCol="0">
            <a:spAutoFit/>
          </a:bodyPr>
          <a:lstStyle/>
          <a:p>
            <a:pPr marL="16933" marR="6773"/>
            <a:r>
              <a:rPr sz="1333" spc="-7" dirty="0">
                <a:latin typeface="Arial"/>
                <a:cs typeface="Arial"/>
              </a:rPr>
              <a:t>Was a dollar</a:t>
            </a:r>
            <a:r>
              <a:rPr sz="1333" spc="-40" dirty="0">
                <a:latin typeface="Arial"/>
                <a:cs typeface="Arial"/>
              </a:rPr>
              <a:t> </a:t>
            </a:r>
            <a:r>
              <a:rPr sz="1333" spc="-7" dirty="0">
                <a:latin typeface="Arial"/>
                <a:cs typeface="Arial"/>
              </a:rPr>
              <a:t>amount  provided?</a:t>
            </a:r>
            <a:endParaRPr sz="1333">
              <a:latin typeface="Arial"/>
              <a:cs typeface="Arial"/>
            </a:endParaRPr>
          </a:p>
        </p:txBody>
      </p:sp>
      <p:sp>
        <p:nvSpPr>
          <p:cNvPr id="8" name="object 8"/>
          <p:cNvSpPr txBox="1"/>
          <p:nvPr/>
        </p:nvSpPr>
        <p:spPr>
          <a:xfrm>
            <a:off x="482733" y="2485416"/>
            <a:ext cx="298027" cy="287323"/>
          </a:xfrm>
          <a:prstGeom prst="rect">
            <a:avLst/>
          </a:prstGeom>
        </p:spPr>
        <p:txBody>
          <a:bodyPr vert="horz" wrap="square" lIns="0" tIns="0" rIns="0" bIns="0" rtlCol="0">
            <a:spAutoFit/>
          </a:bodyPr>
          <a:lstStyle/>
          <a:p>
            <a:pPr marL="16933"/>
            <a:r>
              <a:rPr sz="1867" b="1" spc="-7" dirty="0">
                <a:latin typeface="Arial"/>
                <a:cs typeface="Arial"/>
              </a:rPr>
              <a:t>#3</a:t>
            </a:r>
            <a:endParaRPr sz="1867">
              <a:latin typeface="Arial"/>
              <a:cs typeface="Arial"/>
            </a:endParaRPr>
          </a:p>
        </p:txBody>
      </p:sp>
      <p:sp>
        <p:nvSpPr>
          <p:cNvPr id="9" name="object 9"/>
          <p:cNvSpPr/>
          <p:nvPr/>
        </p:nvSpPr>
        <p:spPr>
          <a:xfrm>
            <a:off x="9338433" y="2814968"/>
            <a:ext cx="2321560" cy="1314025"/>
          </a:xfrm>
          <a:custGeom>
            <a:avLst/>
            <a:gdLst/>
            <a:ahLst/>
            <a:cxnLst/>
            <a:rect l="l" t="t" r="r" b="b"/>
            <a:pathLst>
              <a:path w="1741170" h="985519">
                <a:moveTo>
                  <a:pt x="0" y="164253"/>
                </a:moveTo>
                <a:lnTo>
                  <a:pt x="5867" y="120588"/>
                </a:lnTo>
                <a:lnTo>
                  <a:pt x="22425" y="81351"/>
                </a:lnTo>
                <a:lnTo>
                  <a:pt x="48108" y="48108"/>
                </a:lnTo>
                <a:lnTo>
                  <a:pt x="81351" y="22425"/>
                </a:lnTo>
                <a:lnTo>
                  <a:pt x="120588" y="5867"/>
                </a:lnTo>
                <a:lnTo>
                  <a:pt x="164252" y="0"/>
                </a:lnTo>
                <a:lnTo>
                  <a:pt x="1576646" y="0"/>
                </a:lnTo>
                <a:lnTo>
                  <a:pt x="1639503" y="12503"/>
                </a:lnTo>
                <a:lnTo>
                  <a:pt x="1692791" y="48108"/>
                </a:lnTo>
                <a:lnTo>
                  <a:pt x="1728396" y="101396"/>
                </a:lnTo>
                <a:lnTo>
                  <a:pt x="1740899" y="164253"/>
                </a:lnTo>
                <a:lnTo>
                  <a:pt x="1740899" y="821246"/>
                </a:lnTo>
                <a:lnTo>
                  <a:pt x="1735032" y="864911"/>
                </a:lnTo>
                <a:lnTo>
                  <a:pt x="1718474" y="904148"/>
                </a:lnTo>
                <a:lnTo>
                  <a:pt x="1692791" y="937391"/>
                </a:lnTo>
                <a:lnTo>
                  <a:pt x="1659548" y="963074"/>
                </a:lnTo>
                <a:lnTo>
                  <a:pt x="1620311" y="979632"/>
                </a:lnTo>
                <a:lnTo>
                  <a:pt x="1576646" y="985499"/>
                </a:lnTo>
                <a:lnTo>
                  <a:pt x="164252" y="985499"/>
                </a:lnTo>
                <a:lnTo>
                  <a:pt x="120588" y="979632"/>
                </a:lnTo>
                <a:lnTo>
                  <a:pt x="81351" y="963074"/>
                </a:lnTo>
                <a:lnTo>
                  <a:pt x="48108" y="937391"/>
                </a:lnTo>
                <a:lnTo>
                  <a:pt x="22425" y="904148"/>
                </a:lnTo>
                <a:lnTo>
                  <a:pt x="5867" y="864911"/>
                </a:lnTo>
                <a:lnTo>
                  <a:pt x="0" y="821246"/>
                </a:lnTo>
                <a:lnTo>
                  <a:pt x="0" y="164253"/>
                </a:lnTo>
                <a:close/>
              </a:path>
            </a:pathLst>
          </a:custGeom>
          <a:ln w="9524">
            <a:solidFill>
              <a:srgbClr val="595959"/>
            </a:solidFill>
          </a:ln>
        </p:spPr>
        <p:txBody>
          <a:bodyPr wrap="square" lIns="0" tIns="0" rIns="0" bIns="0" rtlCol="0"/>
          <a:lstStyle/>
          <a:p>
            <a:endParaRPr sz="2400"/>
          </a:p>
        </p:txBody>
      </p:sp>
      <p:sp>
        <p:nvSpPr>
          <p:cNvPr id="10" name="object 10"/>
          <p:cNvSpPr txBox="1"/>
          <p:nvPr/>
        </p:nvSpPr>
        <p:spPr>
          <a:xfrm>
            <a:off x="9499945" y="3071493"/>
            <a:ext cx="1670473" cy="800027"/>
          </a:xfrm>
          <a:prstGeom prst="rect">
            <a:avLst/>
          </a:prstGeom>
        </p:spPr>
        <p:txBody>
          <a:bodyPr vert="horz" wrap="square" lIns="0" tIns="0" rIns="0" bIns="0" rtlCol="0">
            <a:spAutoFit/>
          </a:bodyPr>
          <a:lstStyle/>
          <a:p>
            <a:pPr marL="16933" marR="6773"/>
            <a:r>
              <a:rPr sz="1333" spc="-7" dirty="0">
                <a:latin typeface="Arial"/>
                <a:cs typeface="Arial"/>
              </a:rPr>
              <a:t>Verify amount</a:t>
            </a:r>
            <a:r>
              <a:rPr sz="1333" spc="-20" dirty="0">
                <a:latin typeface="Arial"/>
                <a:cs typeface="Arial"/>
              </a:rPr>
              <a:t> </a:t>
            </a:r>
            <a:r>
              <a:rPr sz="1333" spc="-7" dirty="0">
                <a:latin typeface="Arial"/>
                <a:cs typeface="Arial"/>
              </a:rPr>
              <a:t>against  District’s 2017-18  Adopted</a:t>
            </a:r>
            <a:r>
              <a:rPr sz="1333" spc="-60" dirty="0">
                <a:latin typeface="Arial"/>
                <a:cs typeface="Arial"/>
              </a:rPr>
              <a:t> </a:t>
            </a:r>
            <a:r>
              <a:rPr sz="1333" spc="-7" dirty="0">
                <a:latin typeface="Arial"/>
                <a:cs typeface="Arial"/>
              </a:rPr>
              <a:t>Budget.</a:t>
            </a:r>
            <a:endParaRPr sz="1333">
              <a:latin typeface="Arial"/>
              <a:cs typeface="Arial"/>
            </a:endParaRPr>
          </a:p>
          <a:p>
            <a:pPr marL="16933">
              <a:spcBef>
                <a:spcPts val="7"/>
              </a:spcBef>
            </a:pPr>
            <a:r>
              <a:rPr sz="1200" spc="-7" dirty="0">
                <a:latin typeface="Arial"/>
                <a:cs typeface="Arial"/>
              </a:rPr>
              <a:t>SACS Form</a:t>
            </a:r>
            <a:r>
              <a:rPr sz="1200" spc="-80" dirty="0">
                <a:latin typeface="Arial"/>
                <a:cs typeface="Arial"/>
              </a:rPr>
              <a:t> </a:t>
            </a:r>
            <a:r>
              <a:rPr sz="1200" spc="-7" dirty="0">
                <a:latin typeface="Arial"/>
                <a:cs typeface="Arial"/>
              </a:rPr>
              <a:t>01</a:t>
            </a:r>
            <a:endParaRPr sz="1200">
              <a:latin typeface="Arial"/>
              <a:cs typeface="Arial"/>
            </a:endParaRPr>
          </a:p>
        </p:txBody>
      </p:sp>
      <p:sp>
        <p:nvSpPr>
          <p:cNvPr id="11" name="object 11"/>
          <p:cNvSpPr/>
          <p:nvPr/>
        </p:nvSpPr>
        <p:spPr>
          <a:xfrm>
            <a:off x="1138634" y="4370567"/>
            <a:ext cx="7532793" cy="1182792"/>
          </a:xfrm>
          <a:custGeom>
            <a:avLst/>
            <a:gdLst/>
            <a:ahLst/>
            <a:cxnLst/>
            <a:rect l="l" t="t" r="r" b="b"/>
            <a:pathLst>
              <a:path w="5649595" h="887095">
                <a:moveTo>
                  <a:pt x="0" y="0"/>
                </a:moveTo>
                <a:lnTo>
                  <a:pt x="5649299" y="0"/>
                </a:lnTo>
                <a:lnTo>
                  <a:pt x="5649299" y="886799"/>
                </a:lnTo>
                <a:lnTo>
                  <a:pt x="0" y="886799"/>
                </a:lnTo>
                <a:lnTo>
                  <a:pt x="0" y="0"/>
                </a:lnTo>
                <a:close/>
              </a:path>
            </a:pathLst>
          </a:custGeom>
          <a:solidFill>
            <a:srgbClr val="93C47D"/>
          </a:solidFill>
        </p:spPr>
        <p:txBody>
          <a:bodyPr wrap="square" lIns="0" tIns="0" rIns="0" bIns="0" rtlCol="0"/>
          <a:lstStyle/>
          <a:p>
            <a:endParaRPr sz="2400"/>
          </a:p>
        </p:txBody>
      </p:sp>
      <p:sp>
        <p:nvSpPr>
          <p:cNvPr id="12" name="object 12"/>
          <p:cNvSpPr/>
          <p:nvPr/>
        </p:nvSpPr>
        <p:spPr>
          <a:xfrm>
            <a:off x="1138634" y="4370567"/>
            <a:ext cx="7532793" cy="1182792"/>
          </a:xfrm>
          <a:custGeom>
            <a:avLst/>
            <a:gdLst/>
            <a:ahLst/>
            <a:cxnLst/>
            <a:rect l="l" t="t" r="r" b="b"/>
            <a:pathLst>
              <a:path w="5649595" h="887095">
                <a:moveTo>
                  <a:pt x="0" y="0"/>
                </a:moveTo>
                <a:lnTo>
                  <a:pt x="5649299" y="0"/>
                </a:lnTo>
                <a:lnTo>
                  <a:pt x="5649299" y="886799"/>
                </a:lnTo>
                <a:lnTo>
                  <a:pt x="0" y="886799"/>
                </a:lnTo>
                <a:lnTo>
                  <a:pt x="0" y="0"/>
                </a:lnTo>
                <a:close/>
              </a:path>
            </a:pathLst>
          </a:custGeom>
          <a:ln w="9524">
            <a:solidFill>
              <a:srgbClr val="595959"/>
            </a:solidFill>
          </a:ln>
        </p:spPr>
        <p:txBody>
          <a:bodyPr wrap="square" lIns="0" tIns="0" rIns="0" bIns="0" rtlCol="0"/>
          <a:lstStyle/>
          <a:p>
            <a:endParaRPr sz="2400"/>
          </a:p>
        </p:txBody>
      </p:sp>
      <p:sp>
        <p:nvSpPr>
          <p:cNvPr id="13" name="object 13"/>
          <p:cNvSpPr/>
          <p:nvPr/>
        </p:nvSpPr>
        <p:spPr>
          <a:xfrm>
            <a:off x="4210073" y="4721001"/>
            <a:ext cx="598593" cy="410633"/>
          </a:xfrm>
          <a:custGeom>
            <a:avLst/>
            <a:gdLst/>
            <a:ahLst/>
            <a:cxnLst/>
            <a:rect l="l" t="t" r="r" b="b"/>
            <a:pathLst>
              <a:path w="448945" h="307975">
                <a:moveTo>
                  <a:pt x="147299" y="307499"/>
                </a:moveTo>
                <a:lnTo>
                  <a:pt x="448799" y="0"/>
                </a:lnTo>
                <a:lnTo>
                  <a:pt x="299201" y="54299"/>
                </a:lnTo>
                <a:lnTo>
                  <a:pt x="146370" y="210172"/>
                </a:lnTo>
                <a:lnTo>
                  <a:pt x="71703" y="136873"/>
                </a:lnTo>
                <a:lnTo>
                  <a:pt x="0" y="162899"/>
                </a:lnTo>
                <a:lnTo>
                  <a:pt x="147299" y="307499"/>
                </a:lnTo>
                <a:close/>
              </a:path>
            </a:pathLst>
          </a:custGeom>
          <a:ln w="9524">
            <a:solidFill>
              <a:srgbClr val="000000"/>
            </a:solidFill>
          </a:ln>
        </p:spPr>
        <p:txBody>
          <a:bodyPr wrap="square" lIns="0" tIns="0" rIns="0" bIns="0" rtlCol="0"/>
          <a:lstStyle/>
          <a:p>
            <a:endParaRPr sz="2400"/>
          </a:p>
        </p:txBody>
      </p:sp>
      <p:sp>
        <p:nvSpPr>
          <p:cNvPr id="14" name="object 14"/>
          <p:cNvSpPr/>
          <p:nvPr/>
        </p:nvSpPr>
        <p:spPr>
          <a:xfrm>
            <a:off x="5009934" y="3030467"/>
            <a:ext cx="3661833" cy="499533"/>
          </a:xfrm>
          <a:custGeom>
            <a:avLst/>
            <a:gdLst/>
            <a:ahLst/>
            <a:cxnLst/>
            <a:rect l="l" t="t" r="r" b="b"/>
            <a:pathLst>
              <a:path w="2746375" h="374650">
                <a:moveTo>
                  <a:pt x="0" y="0"/>
                </a:moveTo>
                <a:lnTo>
                  <a:pt x="2745899" y="0"/>
                </a:lnTo>
                <a:lnTo>
                  <a:pt x="2745899" y="374399"/>
                </a:lnTo>
                <a:lnTo>
                  <a:pt x="0" y="374399"/>
                </a:lnTo>
                <a:lnTo>
                  <a:pt x="0" y="0"/>
                </a:lnTo>
                <a:close/>
              </a:path>
            </a:pathLst>
          </a:custGeom>
          <a:solidFill>
            <a:srgbClr val="93C47D"/>
          </a:solidFill>
        </p:spPr>
        <p:txBody>
          <a:bodyPr wrap="square" lIns="0" tIns="0" rIns="0" bIns="0" rtlCol="0"/>
          <a:lstStyle/>
          <a:p>
            <a:endParaRPr sz="2400"/>
          </a:p>
        </p:txBody>
      </p:sp>
      <p:sp>
        <p:nvSpPr>
          <p:cNvPr id="15" name="object 15"/>
          <p:cNvSpPr/>
          <p:nvPr/>
        </p:nvSpPr>
        <p:spPr>
          <a:xfrm>
            <a:off x="5009934" y="3030467"/>
            <a:ext cx="3661833" cy="499533"/>
          </a:xfrm>
          <a:custGeom>
            <a:avLst/>
            <a:gdLst/>
            <a:ahLst/>
            <a:cxnLst/>
            <a:rect l="l" t="t" r="r" b="b"/>
            <a:pathLst>
              <a:path w="2746375" h="374650">
                <a:moveTo>
                  <a:pt x="0" y="0"/>
                </a:moveTo>
                <a:lnTo>
                  <a:pt x="2745899" y="0"/>
                </a:lnTo>
                <a:lnTo>
                  <a:pt x="2745899" y="374399"/>
                </a:lnTo>
                <a:lnTo>
                  <a:pt x="0" y="374399"/>
                </a:lnTo>
                <a:lnTo>
                  <a:pt x="0" y="0"/>
                </a:lnTo>
                <a:close/>
              </a:path>
            </a:pathLst>
          </a:custGeom>
          <a:ln w="9524">
            <a:solidFill>
              <a:srgbClr val="595959"/>
            </a:solidFill>
          </a:ln>
        </p:spPr>
        <p:txBody>
          <a:bodyPr wrap="square" lIns="0" tIns="0" rIns="0" bIns="0" rtlCol="0"/>
          <a:lstStyle/>
          <a:p>
            <a:endParaRPr sz="2400"/>
          </a:p>
        </p:txBody>
      </p:sp>
      <p:sp>
        <p:nvSpPr>
          <p:cNvPr id="16" name="object 16"/>
          <p:cNvSpPr/>
          <p:nvPr/>
        </p:nvSpPr>
        <p:spPr>
          <a:xfrm>
            <a:off x="6541340" y="3049869"/>
            <a:ext cx="598593" cy="410633"/>
          </a:xfrm>
          <a:custGeom>
            <a:avLst/>
            <a:gdLst/>
            <a:ahLst/>
            <a:cxnLst/>
            <a:rect l="l" t="t" r="r" b="b"/>
            <a:pathLst>
              <a:path w="448945" h="307975">
                <a:moveTo>
                  <a:pt x="147299" y="307499"/>
                </a:moveTo>
                <a:lnTo>
                  <a:pt x="448799" y="0"/>
                </a:lnTo>
                <a:lnTo>
                  <a:pt x="299201" y="54299"/>
                </a:lnTo>
                <a:lnTo>
                  <a:pt x="146370" y="210171"/>
                </a:lnTo>
                <a:lnTo>
                  <a:pt x="71703" y="136873"/>
                </a:lnTo>
                <a:lnTo>
                  <a:pt x="0" y="162899"/>
                </a:lnTo>
                <a:lnTo>
                  <a:pt x="147299" y="307499"/>
                </a:lnTo>
                <a:close/>
              </a:path>
            </a:pathLst>
          </a:custGeom>
          <a:ln w="9524">
            <a:solidFill>
              <a:srgbClr val="000000"/>
            </a:solidFill>
          </a:ln>
        </p:spPr>
        <p:txBody>
          <a:bodyPr wrap="square" lIns="0" tIns="0" rIns="0" bIns="0" rtlCol="0"/>
          <a:lstStyle/>
          <a:p>
            <a:endParaRPr sz="2400"/>
          </a:p>
        </p:txBody>
      </p:sp>
      <p:sp>
        <p:nvSpPr>
          <p:cNvPr id="17" name="object 17"/>
          <p:cNvSpPr/>
          <p:nvPr/>
        </p:nvSpPr>
        <p:spPr>
          <a:xfrm>
            <a:off x="1037034" y="2462934"/>
            <a:ext cx="7678420" cy="535093"/>
          </a:xfrm>
          <a:custGeom>
            <a:avLst/>
            <a:gdLst/>
            <a:ahLst/>
            <a:cxnLst/>
            <a:rect l="l" t="t" r="r" b="b"/>
            <a:pathLst>
              <a:path w="5758815" h="401319">
                <a:moveTo>
                  <a:pt x="0" y="0"/>
                </a:moveTo>
                <a:lnTo>
                  <a:pt x="5758499" y="0"/>
                </a:lnTo>
                <a:lnTo>
                  <a:pt x="5758499" y="400799"/>
                </a:lnTo>
                <a:lnTo>
                  <a:pt x="0" y="400799"/>
                </a:lnTo>
                <a:lnTo>
                  <a:pt x="0" y="0"/>
                </a:lnTo>
                <a:close/>
              </a:path>
            </a:pathLst>
          </a:custGeom>
          <a:ln w="28574">
            <a:solidFill>
              <a:srgbClr val="FFFF00"/>
            </a:solidFill>
          </a:ln>
        </p:spPr>
        <p:txBody>
          <a:bodyPr wrap="square" lIns="0" tIns="0" rIns="0" bIns="0" rtlCol="0"/>
          <a:lstStyle/>
          <a:p>
            <a:endParaRPr sz="2400"/>
          </a:p>
        </p:txBody>
      </p:sp>
      <p:sp>
        <p:nvSpPr>
          <p:cNvPr id="18" name="object 18"/>
          <p:cNvSpPr/>
          <p:nvPr/>
        </p:nvSpPr>
        <p:spPr>
          <a:xfrm>
            <a:off x="1037034" y="2462934"/>
            <a:ext cx="7678420" cy="535093"/>
          </a:xfrm>
          <a:custGeom>
            <a:avLst/>
            <a:gdLst/>
            <a:ahLst/>
            <a:cxnLst/>
            <a:rect l="l" t="t" r="r" b="b"/>
            <a:pathLst>
              <a:path w="5758815" h="401319">
                <a:moveTo>
                  <a:pt x="0" y="0"/>
                </a:moveTo>
                <a:lnTo>
                  <a:pt x="5758499" y="0"/>
                </a:lnTo>
                <a:lnTo>
                  <a:pt x="5758499" y="400799"/>
                </a:lnTo>
                <a:lnTo>
                  <a:pt x="0" y="400799"/>
                </a:lnTo>
                <a:lnTo>
                  <a:pt x="0" y="0"/>
                </a:lnTo>
                <a:close/>
              </a:path>
            </a:pathLst>
          </a:custGeom>
          <a:ln w="9524">
            <a:solidFill>
              <a:srgbClr val="000000"/>
            </a:solidFill>
          </a:ln>
        </p:spPr>
        <p:txBody>
          <a:bodyPr wrap="square" lIns="0" tIns="0" rIns="0" bIns="0" rtlCol="0"/>
          <a:lstStyle/>
          <a:p>
            <a:endParaRPr sz="2400"/>
          </a:p>
        </p:txBody>
      </p:sp>
      <p:sp>
        <p:nvSpPr>
          <p:cNvPr id="19" name="object 19"/>
          <p:cNvSpPr txBox="1"/>
          <p:nvPr/>
        </p:nvSpPr>
        <p:spPr>
          <a:xfrm>
            <a:off x="9362966" y="4391565"/>
            <a:ext cx="2413847" cy="1474763"/>
          </a:xfrm>
          <a:prstGeom prst="rect">
            <a:avLst/>
          </a:prstGeom>
          <a:solidFill>
            <a:srgbClr val="D9D9D9"/>
          </a:solidFill>
          <a:ln w="9524">
            <a:solidFill>
              <a:srgbClr val="595959"/>
            </a:solidFill>
          </a:ln>
        </p:spPr>
        <p:txBody>
          <a:bodyPr vert="horz" wrap="square" lIns="0" tIns="38100" rIns="0" bIns="0" rtlCol="0">
            <a:spAutoFit/>
          </a:bodyPr>
          <a:lstStyle/>
          <a:p>
            <a:pPr marL="107524">
              <a:lnSpc>
                <a:spcPts val="1420"/>
              </a:lnSpc>
              <a:spcBef>
                <a:spcPts val="300"/>
              </a:spcBef>
            </a:pPr>
            <a:r>
              <a:rPr sz="1200" u="sng" spc="-300" dirty="0">
                <a:latin typeface="Times New Roman"/>
                <a:cs typeface="Times New Roman"/>
              </a:rPr>
              <a:t> </a:t>
            </a:r>
            <a:r>
              <a:rPr sz="1200" b="1" u="sng" spc="-7" dirty="0">
                <a:latin typeface="Arial"/>
                <a:cs typeface="Arial"/>
              </a:rPr>
              <a:t>SACS Form</a:t>
            </a:r>
            <a:r>
              <a:rPr sz="1200" b="1" u="sng" spc="-87" dirty="0">
                <a:latin typeface="Arial"/>
                <a:cs typeface="Arial"/>
              </a:rPr>
              <a:t> </a:t>
            </a:r>
            <a:r>
              <a:rPr sz="1200" b="1" u="sng" dirty="0">
                <a:latin typeface="Arial"/>
                <a:cs typeface="Arial"/>
              </a:rPr>
              <a:t>01</a:t>
            </a:r>
            <a:endParaRPr sz="1200">
              <a:latin typeface="Arial"/>
              <a:cs typeface="Arial"/>
            </a:endParaRPr>
          </a:p>
          <a:p>
            <a:pPr marL="717109" indent="-397077">
              <a:lnSpc>
                <a:spcPts val="1400"/>
              </a:lnSpc>
              <a:buChar char="●"/>
              <a:tabLst>
                <a:tab pos="717109" algn="l"/>
                <a:tab pos="717955" algn="l"/>
              </a:tabLst>
            </a:pPr>
            <a:r>
              <a:rPr sz="1200" spc="-7" dirty="0">
                <a:latin typeface="Arial"/>
                <a:cs typeface="Arial"/>
              </a:rPr>
              <a:t>Page</a:t>
            </a:r>
            <a:r>
              <a:rPr sz="1200" spc="-113" dirty="0">
                <a:latin typeface="Arial"/>
                <a:cs typeface="Arial"/>
              </a:rPr>
              <a:t> </a:t>
            </a:r>
            <a:r>
              <a:rPr sz="1200" spc="-7" dirty="0">
                <a:latin typeface="Arial"/>
                <a:cs typeface="Arial"/>
              </a:rPr>
              <a:t>1</a:t>
            </a:r>
            <a:endParaRPr sz="1200">
              <a:latin typeface="Arial"/>
              <a:cs typeface="Arial"/>
            </a:endParaRPr>
          </a:p>
          <a:p>
            <a:pPr marL="717109" marR="488514" indent="-397077">
              <a:lnSpc>
                <a:spcPts val="1400"/>
              </a:lnSpc>
              <a:spcBef>
                <a:spcPts val="60"/>
              </a:spcBef>
              <a:buChar char="●"/>
              <a:tabLst>
                <a:tab pos="717109" algn="l"/>
                <a:tab pos="717955" algn="l"/>
              </a:tabLst>
            </a:pPr>
            <a:r>
              <a:rPr sz="1200" dirty="0">
                <a:latin typeface="Arial"/>
                <a:cs typeface="Arial"/>
              </a:rPr>
              <a:t>9) </a:t>
            </a:r>
            <a:r>
              <a:rPr sz="1200" spc="-7" dirty="0">
                <a:latin typeface="Arial"/>
                <a:cs typeface="Arial"/>
              </a:rPr>
              <a:t>TOTAL  EXPENDITURES</a:t>
            </a:r>
            <a:endParaRPr sz="1200">
              <a:latin typeface="Arial"/>
              <a:cs typeface="Arial"/>
            </a:endParaRPr>
          </a:p>
          <a:p>
            <a:pPr marL="717109" indent="-397077">
              <a:lnSpc>
                <a:spcPts val="1340"/>
              </a:lnSpc>
              <a:buChar char="●"/>
              <a:tabLst>
                <a:tab pos="717109" algn="l"/>
                <a:tab pos="717955" algn="l"/>
              </a:tabLst>
            </a:pPr>
            <a:r>
              <a:rPr sz="1200" spc="-7" dirty="0">
                <a:latin typeface="Arial"/>
                <a:cs typeface="Arial"/>
              </a:rPr>
              <a:t>Column</a:t>
            </a:r>
            <a:r>
              <a:rPr sz="1200" spc="-87" dirty="0">
                <a:latin typeface="Arial"/>
                <a:cs typeface="Arial"/>
              </a:rPr>
              <a:t> </a:t>
            </a:r>
            <a:r>
              <a:rPr sz="1200" spc="-7" dirty="0">
                <a:latin typeface="Arial"/>
                <a:cs typeface="Arial"/>
              </a:rPr>
              <a:t>(F)</a:t>
            </a:r>
            <a:endParaRPr sz="1200">
              <a:latin typeface="Arial"/>
              <a:cs typeface="Arial"/>
            </a:endParaRPr>
          </a:p>
          <a:p>
            <a:pPr marL="107524">
              <a:lnSpc>
                <a:spcPts val="1400"/>
              </a:lnSpc>
            </a:pPr>
            <a:r>
              <a:rPr sz="1200" b="1" spc="-7" dirty="0">
                <a:solidFill>
                  <a:srgbClr val="0000FF"/>
                </a:solidFill>
                <a:latin typeface="Arial"/>
                <a:cs typeface="Arial"/>
              </a:rPr>
              <a:t>++ Plus</a:t>
            </a:r>
            <a:r>
              <a:rPr sz="1200" b="1" spc="-100" dirty="0">
                <a:solidFill>
                  <a:srgbClr val="0000FF"/>
                </a:solidFill>
                <a:latin typeface="Arial"/>
                <a:cs typeface="Arial"/>
              </a:rPr>
              <a:t> </a:t>
            </a:r>
            <a:r>
              <a:rPr sz="1200" b="1" spc="-7" dirty="0">
                <a:solidFill>
                  <a:srgbClr val="0000FF"/>
                </a:solidFill>
                <a:latin typeface="Arial"/>
                <a:cs typeface="Arial"/>
              </a:rPr>
              <a:t>++</a:t>
            </a:r>
            <a:endParaRPr sz="1200">
              <a:latin typeface="Arial"/>
              <a:cs typeface="Arial"/>
            </a:endParaRPr>
          </a:p>
          <a:p>
            <a:pPr marL="717109" indent="-397077">
              <a:lnSpc>
                <a:spcPts val="1400"/>
              </a:lnSpc>
              <a:buChar char="●"/>
              <a:tabLst>
                <a:tab pos="717109" algn="l"/>
                <a:tab pos="717955" algn="l"/>
              </a:tabLst>
            </a:pPr>
            <a:r>
              <a:rPr sz="1200" spc="-7" dirty="0">
                <a:latin typeface="Arial"/>
                <a:cs typeface="Arial"/>
              </a:rPr>
              <a:t>Transfers</a:t>
            </a:r>
            <a:r>
              <a:rPr sz="1200" spc="-67" dirty="0">
                <a:latin typeface="Arial"/>
                <a:cs typeface="Arial"/>
              </a:rPr>
              <a:t> </a:t>
            </a:r>
            <a:r>
              <a:rPr sz="1200" spc="-7" dirty="0">
                <a:latin typeface="Arial"/>
                <a:cs typeface="Arial"/>
              </a:rPr>
              <a:t>Out</a:t>
            </a:r>
            <a:endParaRPr sz="1200">
              <a:latin typeface="Arial"/>
              <a:cs typeface="Arial"/>
            </a:endParaRPr>
          </a:p>
          <a:p>
            <a:pPr marL="717109" indent="-397077">
              <a:lnSpc>
                <a:spcPts val="1420"/>
              </a:lnSpc>
              <a:buChar char="●"/>
              <a:tabLst>
                <a:tab pos="717109" algn="l"/>
                <a:tab pos="717955" algn="l"/>
              </a:tabLst>
            </a:pPr>
            <a:r>
              <a:rPr sz="1200" spc="-7" dirty="0">
                <a:latin typeface="Arial"/>
                <a:cs typeface="Arial"/>
              </a:rPr>
              <a:t>Other</a:t>
            </a:r>
            <a:r>
              <a:rPr sz="1200" spc="-113" dirty="0">
                <a:latin typeface="Arial"/>
                <a:cs typeface="Arial"/>
              </a:rPr>
              <a:t> </a:t>
            </a:r>
            <a:r>
              <a:rPr sz="1200" dirty="0">
                <a:latin typeface="Arial"/>
                <a:cs typeface="Arial"/>
              </a:rPr>
              <a:t>Uses</a:t>
            </a:r>
            <a:endParaRPr sz="1200">
              <a:latin typeface="Arial"/>
              <a:cs typeface="Arial"/>
            </a:endParaRPr>
          </a:p>
        </p:txBody>
      </p:sp>
      <p:sp>
        <p:nvSpPr>
          <p:cNvPr id="20" name="object 20"/>
          <p:cNvSpPr txBox="1"/>
          <p:nvPr/>
        </p:nvSpPr>
        <p:spPr>
          <a:xfrm>
            <a:off x="11623227" y="6370756"/>
            <a:ext cx="449503" cy="205976"/>
          </a:xfrm>
          <a:prstGeom prst="rect">
            <a:avLst/>
          </a:prstGeom>
        </p:spPr>
        <p:txBody>
          <a:bodyPr vert="horz" wrap="square" lIns="0" tIns="847" rIns="0" bIns="0" rtlCol="0">
            <a:spAutoFit/>
          </a:bodyPr>
          <a:lstStyle/>
          <a:p>
            <a:pPr marL="16933">
              <a:spcBef>
                <a:spcPts val="7"/>
              </a:spcBef>
            </a:pPr>
            <a:r>
              <a:rPr lang="en-US" sz="1333" spc="-7" dirty="0" smtClean="0">
                <a:solidFill>
                  <a:srgbClr val="595959"/>
                </a:solidFill>
                <a:latin typeface="Arial"/>
                <a:cs typeface="Arial"/>
              </a:rPr>
              <a:t>18</a:t>
            </a:r>
            <a:endParaRPr sz="1333" dirty="0">
              <a:latin typeface="Arial"/>
              <a:cs typeface="Arial"/>
            </a:endParaRPr>
          </a:p>
        </p:txBody>
      </p:sp>
      <p:sp>
        <p:nvSpPr>
          <p:cNvPr id="21" name="object 21"/>
          <p:cNvSpPr txBox="1">
            <a:spLocks noGrp="1"/>
          </p:cNvSpPr>
          <p:nvPr>
            <p:ph type="ftr" sz="quarter" idx="4294967295"/>
          </p:nvPr>
        </p:nvSpPr>
        <p:spPr>
          <a:xfrm>
            <a:off x="97367" y="6589231"/>
            <a:ext cx="1674707" cy="558272"/>
          </a:xfrm>
          <a:prstGeom prst="rect">
            <a:avLst/>
          </a:prstGeom>
        </p:spPr>
        <p:txBody>
          <a:bodyPr vert="horz" wrap="square" lIns="0" tIns="4233" rIns="0" bIns="0" rtlCol="0">
            <a:spAutoFit/>
          </a:bodyPr>
          <a:lstStyle/>
          <a:p>
            <a:pPr marL="16933">
              <a:spcBef>
                <a:spcPts val="33"/>
              </a:spcBef>
            </a:pPr>
            <a:r>
              <a:rPr spc="-7" dirty="0"/>
              <a:t>CCSESA </a:t>
            </a:r>
            <a:r>
              <a:rPr dirty="0"/>
              <a:t>- </a:t>
            </a:r>
            <a:r>
              <a:rPr dirty="0" err="1" smtClean="0"/>
              <a:t>ovember</a:t>
            </a:r>
            <a:r>
              <a:rPr spc="-87" dirty="0" smtClean="0"/>
              <a:t> </a:t>
            </a:r>
            <a:r>
              <a:rPr spc="-7" dirty="0"/>
              <a:t>2016</a:t>
            </a:r>
          </a:p>
        </p:txBody>
      </p:sp>
    </p:spTree>
    <p:extLst>
      <p:ext uri="{BB962C8B-B14F-4D97-AF65-F5344CB8AC3E}">
        <p14:creationId xmlns:p14="http://schemas.microsoft.com/office/powerpoint/2010/main" val="3495313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 y="182467"/>
            <a:ext cx="12192000" cy="990600"/>
          </a:xfrm>
          <a:custGeom>
            <a:avLst/>
            <a:gdLst/>
            <a:ahLst/>
            <a:cxnLst/>
            <a:rect l="l" t="t" r="r" b="b"/>
            <a:pathLst>
              <a:path w="9144000" h="742950">
                <a:moveTo>
                  <a:pt x="0" y="0"/>
                </a:moveTo>
                <a:lnTo>
                  <a:pt x="9143999" y="0"/>
                </a:lnTo>
                <a:lnTo>
                  <a:pt x="9143999" y="742799"/>
                </a:lnTo>
                <a:lnTo>
                  <a:pt x="0" y="742799"/>
                </a:lnTo>
                <a:lnTo>
                  <a:pt x="0" y="0"/>
                </a:lnTo>
                <a:close/>
              </a:path>
            </a:pathLst>
          </a:custGeom>
          <a:solidFill>
            <a:srgbClr val="0B5394"/>
          </a:solidFill>
        </p:spPr>
        <p:txBody>
          <a:bodyPr wrap="square" lIns="0" tIns="0" rIns="0" bIns="0" rtlCol="0"/>
          <a:lstStyle/>
          <a:p>
            <a:endParaRPr sz="2400"/>
          </a:p>
        </p:txBody>
      </p:sp>
      <p:sp>
        <p:nvSpPr>
          <p:cNvPr id="3" name="object 3"/>
          <p:cNvSpPr/>
          <p:nvPr/>
        </p:nvSpPr>
        <p:spPr>
          <a:xfrm>
            <a:off x="380967" y="5750799"/>
            <a:ext cx="543560" cy="535093"/>
          </a:xfrm>
          <a:custGeom>
            <a:avLst/>
            <a:gdLst/>
            <a:ahLst/>
            <a:cxnLst/>
            <a:rect l="l" t="t" r="r" b="b"/>
            <a:pathLst>
              <a:path w="407670" h="401320">
                <a:moveTo>
                  <a:pt x="0" y="200399"/>
                </a:moveTo>
                <a:lnTo>
                  <a:pt x="5379" y="154450"/>
                </a:lnTo>
                <a:lnTo>
                  <a:pt x="20704" y="112269"/>
                </a:lnTo>
                <a:lnTo>
                  <a:pt x="44750" y="75060"/>
                </a:lnTo>
                <a:lnTo>
                  <a:pt x="76296" y="44025"/>
                </a:lnTo>
                <a:lnTo>
                  <a:pt x="114117" y="20368"/>
                </a:lnTo>
                <a:lnTo>
                  <a:pt x="156993" y="5292"/>
                </a:lnTo>
                <a:lnTo>
                  <a:pt x="203699" y="0"/>
                </a:lnTo>
                <a:lnTo>
                  <a:pt x="243625" y="3886"/>
                </a:lnTo>
                <a:lnTo>
                  <a:pt x="281652" y="15254"/>
                </a:lnTo>
                <a:lnTo>
                  <a:pt x="316712" y="33669"/>
                </a:lnTo>
                <a:lnTo>
                  <a:pt x="347737" y="58695"/>
                </a:lnTo>
                <a:lnTo>
                  <a:pt x="373176" y="89217"/>
                </a:lnTo>
                <a:lnTo>
                  <a:pt x="391894" y="123710"/>
                </a:lnTo>
                <a:lnTo>
                  <a:pt x="403449" y="161121"/>
                </a:lnTo>
                <a:lnTo>
                  <a:pt x="407399" y="200399"/>
                </a:lnTo>
                <a:lnTo>
                  <a:pt x="402020" y="246349"/>
                </a:lnTo>
                <a:lnTo>
                  <a:pt x="386695" y="288530"/>
                </a:lnTo>
                <a:lnTo>
                  <a:pt x="362649" y="325739"/>
                </a:lnTo>
                <a:lnTo>
                  <a:pt x="331103" y="356774"/>
                </a:lnTo>
                <a:lnTo>
                  <a:pt x="293282" y="380431"/>
                </a:lnTo>
                <a:lnTo>
                  <a:pt x="250406" y="395507"/>
                </a:lnTo>
                <a:lnTo>
                  <a:pt x="203699" y="400799"/>
                </a:lnTo>
                <a:lnTo>
                  <a:pt x="156993" y="395507"/>
                </a:lnTo>
                <a:lnTo>
                  <a:pt x="114117" y="380431"/>
                </a:lnTo>
                <a:lnTo>
                  <a:pt x="76296" y="356774"/>
                </a:lnTo>
                <a:lnTo>
                  <a:pt x="44750" y="325739"/>
                </a:lnTo>
                <a:lnTo>
                  <a:pt x="20704" y="288530"/>
                </a:lnTo>
                <a:lnTo>
                  <a:pt x="5379" y="246349"/>
                </a:lnTo>
                <a:lnTo>
                  <a:pt x="0" y="200399"/>
                </a:lnTo>
                <a:close/>
              </a:path>
            </a:pathLst>
          </a:custGeom>
          <a:ln w="9524">
            <a:solidFill>
              <a:srgbClr val="595959"/>
            </a:solidFill>
          </a:ln>
        </p:spPr>
        <p:txBody>
          <a:bodyPr wrap="square" lIns="0" tIns="0" rIns="0" bIns="0" rtlCol="0"/>
          <a:lstStyle/>
          <a:p>
            <a:endParaRPr sz="2400"/>
          </a:p>
        </p:txBody>
      </p:sp>
      <p:sp>
        <p:nvSpPr>
          <p:cNvPr id="4" name="object 4"/>
          <p:cNvSpPr/>
          <p:nvPr/>
        </p:nvSpPr>
        <p:spPr>
          <a:xfrm>
            <a:off x="1061599" y="1356982"/>
            <a:ext cx="7678084" cy="5018717"/>
          </a:xfrm>
          <a:prstGeom prst="rect">
            <a:avLst/>
          </a:prstGeom>
          <a:blipFill>
            <a:blip r:embed="rId2" cstate="print"/>
            <a:stretch>
              <a:fillRect/>
            </a:stretch>
          </a:blipFill>
        </p:spPr>
        <p:txBody>
          <a:bodyPr wrap="square" lIns="0" tIns="0" rIns="0" bIns="0" rtlCol="0"/>
          <a:lstStyle/>
          <a:p>
            <a:endParaRPr sz="2400"/>
          </a:p>
        </p:txBody>
      </p:sp>
      <p:sp>
        <p:nvSpPr>
          <p:cNvPr id="5" name="object 5"/>
          <p:cNvSpPr txBox="1">
            <a:spLocks noGrp="1"/>
          </p:cNvSpPr>
          <p:nvPr>
            <p:ph type="title"/>
          </p:nvPr>
        </p:nvSpPr>
        <p:spPr>
          <a:xfrm>
            <a:off x="2532262" y="326279"/>
            <a:ext cx="7123007" cy="677108"/>
          </a:xfrm>
          <a:prstGeom prst="rect">
            <a:avLst/>
          </a:prstGeom>
        </p:spPr>
        <p:txBody>
          <a:bodyPr vert="horz" wrap="square" lIns="0" tIns="0" rIns="0" bIns="0" rtlCol="0" anchor="ctr">
            <a:spAutoFit/>
          </a:bodyPr>
          <a:lstStyle/>
          <a:p>
            <a:pPr marL="16933">
              <a:lnSpc>
                <a:spcPct val="100000"/>
              </a:lnSpc>
              <a:tabLst>
                <a:tab pos="4392396" algn="l"/>
              </a:tabLst>
            </a:pPr>
            <a:r>
              <a:rPr spc="-7" dirty="0"/>
              <a:t>Budget</a:t>
            </a:r>
            <a:r>
              <a:rPr spc="20" dirty="0"/>
              <a:t> </a:t>
            </a:r>
            <a:r>
              <a:rPr spc="-7" dirty="0"/>
              <a:t>Summary:	COE</a:t>
            </a:r>
            <a:r>
              <a:rPr spc="-93" dirty="0"/>
              <a:t> </a:t>
            </a:r>
            <a:r>
              <a:rPr spc="-7" dirty="0"/>
              <a:t>Review</a:t>
            </a:r>
          </a:p>
        </p:txBody>
      </p:sp>
      <p:sp>
        <p:nvSpPr>
          <p:cNvPr id="6" name="object 6"/>
          <p:cNvSpPr/>
          <p:nvPr/>
        </p:nvSpPr>
        <p:spPr>
          <a:xfrm>
            <a:off x="9301667" y="2541832"/>
            <a:ext cx="2321560" cy="611293"/>
          </a:xfrm>
          <a:custGeom>
            <a:avLst/>
            <a:gdLst/>
            <a:ahLst/>
            <a:cxnLst/>
            <a:rect l="l" t="t" r="r" b="b"/>
            <a:pathLst>
              <a:path w="1741170" h="458469">
                <a:moveTo>
                  <a:pt x="0" y="76401"/>
                </a:moveTo>
                <a:lnTo>
                  <a:pt x="6004" y="46662"/>
                </a:lnTo>
                <a:lnTo>
                  <a:pt x="22377" y="22377"/>
                </a:lnTo>
                <a:lnTo>
                  <a:pt x="46662" y="6003"/>
                </a:lnTo>
                <a:lnTo>
                  <a:pt x="76401" y="0"/>
                </a:lnTo>
                <a:lnTo>
                  <a:pt x="1664498" y="0"/>
                </a:lnTo>
                <a:lnTo>
                  <a:pt x="1706886" y="12836"/>
                </a:lnTo>
                <a:lnTo>
                  <a:pt x="1735084" y="47163"/>
                </a:lnTo>
                <a:lnTo>
                  <a:pt x="1740899" y="76401"/>
                </a:lnTo>
                <a:lnTo>
                  <a:pt x="1740899" y="381998"/>
                </a:lnTo>
                <a:lnTo>
                  <a:pt x="1734895" y="411737"/>
                </a:lnTo>
                <a:lnTo>
                  <a:pt x="1718522" y="436022"/>
                </a:lnTo>
                <a:lnTo>
                  <a:pt x="1694237" y="452396"/>
                </a:lnTo>
                <a:lnTo>
                  <a:pt x="1664498" y="458399"/>
                </a:lnTo>
                <a:lnTo>
                  <a:pt x="76401" y="458399"/>
                </a:lnTo>
                <a:lnTo>
                  <a:pt x="46662" y="452396"/>
                </a:lnTo>
                <a:lnTo>
                  <a:pt x="22377" y="436022"/>
                </a:lnTo>
                <a:lnTo>
                  <a:pt x="6004" y="411737"/>
                </a:lnTo>
                <a:lnTo>
                  <a:pt x="0" y="381998"/>
                </a:lnTo>
                <a:lnTo>
                  <a:pt x="0" y="76401"/>
                </a:lnTo>
                <a:close/>
              </a:path>
            </a:pathLst>
          </a:custGeom>
          <a:ln w="9524">
            <a:solidFill>
              <a:srgbClr val="595959"/>
            </a:solidFill>
          </a:ln>
        </p:spPr>
        <p:txBody>
          <a:bodyPr wrap="square" lIns="0" tIns="0" rIns="0" bIns="0" rtlCol="0"/>
          <a:lstStyle/>
          <a:p>
            <a:endParaRPr sz="2400"/>
          </a:p>
        </p:txBody>
      </p:sp>
      <p:sp>
        <p:nvSpPr>
          <p:cNvPr id="7" name="object 7"/>
          <p:cNvSpPr txBox="1"/>
          <p:nvPr/>
        </p:nvSpPr>
        <p:spPr>
          <a:xfrm>
            <a:off x="9428870" y="2637460"/>
            <a:ext cx="1585807" cy="410241"/>
          </a:xfrm>
          <a:prstGeom prst="rect">
            <a:avLst/>
          </a:prstGeom>
        </p:spPr>
        <p:txBody>
          <a:bodyPr vert="horz" wrap="square" lIns="0" tIns="0" rIns="0" bIns="0" rtlCol="0">
            <a:spAutoFit/>
          </a:bodyPr>
          <a:lstStyle/>
          <a:p>
            <a:pPr marL="16933" marR="6773"/>
            <a:r>
              <a:rPr sz="1333" spc="-7" dirty="0">
                <a:latin typeface="Arial"/>
                <a:cs typeface="Arial"/>
              </a:rPr>
              <a:t>Was a dollar</a:t>
            </a:r>
            <a:r>
              <a:rPr sz="1333" spc="-40" dirty="0">
                <a:latin typeface="Arial"/>
                <a:cs typeface="Arial"/>
              </a:rPr>
              <a:t> </a:t>
            </a:r>
            <a:r>
              <a:rPr sz="1333" spc="-7" dirty="0">
                <a:latin typeface="Arial"/>
                <a:cs typeface="Arial"/>
              </a:rPr>
              <a:t>amount  provided?</a:t>
            </a:r>
            <a:endParaRPr sz="1333">
              <a:latin typeface="Arial"/>
              <a:cs typeface="Arial"/>
            </a:endParaRPr>
          </a:p>
        </p:txBody>
      </p:sp>
      <p:sp>
        <p:nvSpPr>
          <p:cNvPr id="8" name="object 8"/>
          <p:cNvSpPr txBox="1"/>
          <p:nvPr/>
        </p:nvSpPr>
        <p:spPr>
          <a:xfrm>
            <a:off x="482733" y="5838216"/>
            <a:ext cx="298027" cy="287323"/>
          </a:xfrm>
          <a:prstGeom prst="rect">
            <a:avLst/>
          </a:prstGeom>
        </p:spPr>
        <p:txBody>
          <a:bodyPr vert="horz" wrap="square" lIns="0" tIns="0" rIns="0" bIns="0" rtlCol="0">
            <a:spAutoFit/>
          </a:bodyPr>
          <a:lstStyle/>
          <a:p>
            <a:pPr marL="16933"/>
            <a:r>
              <a:rPr sz="1867" b="1" spc="-7" dirty="0">
                <a:latin typeface="Arial"/>
                <a:cs typeface="Arial"/>
              </a:rPr>
              <a:t>#4</a:t>
            </a:r>
            <a:endParaRPr sz="1867">
              <a:latin typeface="Arial"/>
              <a:cs typeface="Arial"/>
            </a:endParaRPr>
          </a:p>
        </p:txBody>
      </p:sp>
      <p:sp>
        <p:nvSpPr>
          <p:cNvPr id="9" name="object 9"/>
          <p:cNvSpPr/>
          <p:nvPr/>
        </p:nvSpPr>
        <p:spPr>
          <a:xfrm>
            <a:off x="9338433" y="3424568"/>
            <a:ext cx="2321560" cy="1314025"/>
          </a:xfrm>
          <a:custGeom>
            <a:avLst/>
            <a:gdLst/>
            <a:ahLst/>
            <a:cxnLst/>
            <a:rect l="l" t="t" r="r" b="b"/>
            <a:pathLst>
              <a:path w="1741170" h="985520">
                <a:moveTo>
                  <a:pt x="0" y="164253"/>
                </a:moveTo>
                <a:lnTo>
                  <a:pt x="5867" y="120588"/>
                </a:lnTo>
                <a:lnTo>
                  <a:pt x="22425" y="81351"/>
                </a:lnTo>
                <a:lnTo>
                  <a:pt x="48108" y="48108"/>
                </a:lnTo>
                <a:lnTo>
                  <a:pt x="81351" y="22425"/>
                </a:lnTo>
                <a:lnTo>
                  <a:pt x="120588" y="5867"/>
                </a:lnTo>
                <a:lnTo>
                  <a:pt x="164252" y="0"/>
                </a:lnTo>
                <a:lnTo>
                  <a:pt x="1576646" y="0"/>
                </a:lnTo>
                <a:lnTo>
                  <a:pt x="1639503" y="12503"/>
                </a:lnTo>
                <a:lnTo>
                  <a:pt x="1692791" y="48108"/>
                </a:lnTo>
                <a:lnTo>
                  <a:pt x="1728396" y="101396"/>
                </a:lnTo>
                <a:lnTo>
                  <a:pt x="1740899" y="164253"/>
                </a:lnTo>
                <a:lnTo>
                  <a:pt x="1740899" y="821246"/>
                </a:lnTo>
                <a:lnTo>
                  <a:pt x="1735032" y="864911"/>
                </a:lnTo>
                <a:lnTo>
                  <a:pt x="1718474" y="904148"/>
                </a:lnTo>
                <a:lnTo>
                  <a:pt x="1692791" y="937391"/>
                </a:lnTo>
                <a:lnTo>
                  <a:pt x="1659548" y="963074"/>
                </a:lnTo>
                <a:lnTo>
                  <a:pt x="1620311" y="979632"/>
                </a:lnTo>
                <a:lnTo>
                  <a:pt x="1576646" y="985499"/>
                </a:lnTo>
                <a:lnTo>
                  <a:pt x="164252" y="985499"/>
                </a:lnTo>
                <a:lnTo>
                  <a:pt x="120588" y="979632"/>
                </a:lnTo>
                <a:lnTo>
                  <a:pt x="81351" y="963074"/>
                </a:lnTo>
                <a:lnTo>
                  <a:pt x="48108" y="937391"/>
                </a:lnTo>
                <a:lnTo>
                  <a:pt x="22425" y="904148"/>
                </a:lnTo>
                <a:lnTo>
                  <a:pt x="5867" y="864911"/>
                </a:lnTo>
                <a:lnTo>
                  <a:pt x="0" y="821246"/>
                </a:lnTo>
                <a:lnTo>
                  <a:pt x="0" y="164253"/>
                </a:lnTo>
                <a:close/>
              </a:path>
            </a:pathLst>
          </a:custGeom>
          <a:ln w="9524">
            <a:solidFill>
              <a:srgbClr val="595959"/>
            </a:solidFill>
          </a:ln>
        </p:spPr>
        <p:txBody>
          <a:bodyPr wrap="square" lIns="0" tIns="0" rIns="0" bIns="0" rtlCol="0"/>
          <a:lstStyle/>
          <a:p>
            <a:endParaRPr sz="2400"/>
          </a:p>
        </p:txBody>
      </p:sp>
      <p:sp>
        <p:nvSpPr>
          <p:cNvPr id="10" name="object 10"/>
          <p:cNvSpPr txBox="1"/>
          <p:nvPr/>
        </p:nvSpPr>
        <p:spPr>
          <a:xfrm>
            <a:off x="9499945" y="3681093"/>
            <a:ext cx="1670473" cy="800027"/>
          </a:xfrm>
          <a:prstGeom prst="rect">
            <a:avLst/>
          </a:prstGeom>
        </p:spPr>
        <p:txBody>
          <a:bodyPr vert="horz" wrap="square" lIns="0" tIns="0" rIns="0" bIns="0" rtlCol="0">
            <a:spAutoFit/>
          </a:bodyPr>
          <a:lstStyle/>
          <a:p>
            <a:pPr marL="16933" marR="6773"/>
            <a:r>
              <a:rPr sz="1333" spc="-7" dirty="0">
                <a:latin typeface="Arial"/>
                <a:cs typeface="Arial"/>
              </a:rPr>
              <a:t>Verify amount</a:t>
            </a:r>
            <a:r>
              <a:rPr sz="1333" spc="-20" dirty="0">
                <a:latin typeface="Arial"/>
                <a:cs typeface="Arial"/>
              </a:rPr>
              <a:t> </a:t>
            </a:r>
            <a:r>
              <a:rPr sz="1333" spc="-7" dirty="0">
                <a:latin typeface="Arial"/>
                <a:cs typeface="Arial"/>
              </a:rPr>
              <a:t>against  District’s 2017-18  Adopted</a:t>
            </a:r>
            <a:r>
              <a:rPr sz="1333" spc="-60" dirty="0">
                <a:latin typeface="Arial"/>
                <a:cs typeface="Arial"/>
              </a:rPr>
              <a:t> </a:t>
            </a:r>
            <a:r>
              <a:rPr sz="1333" spc="-7" dirty="0">
                <a:latin typeface="Arial"/>
                <a:cs typeface="Arial"/>
              </a:rPr>
              <a:t>Budget.</a:t>
            </a:r>
            <a:endParaRPr sz="1333">
              <a:latin typeface="Arial"/>
              <a:cs typeface="Arial"/>
            </a:endParaRPr>
          </a:p>
          <a:p>
            <a:pPr marL="16933"/>
            <a:r>
              <a:rPr sz="1200" spc="-7" dirty="0">
                <a:latin typeface="Arial"/>
                <a:cs typeface="Arial"/>
              </a:rPr>
              <a:t>SACS Form</a:t>
            </a:r>
            <a:r>
              <a:rPr sz="1200" spc="-80" dirty="0">
                <a:latin typeface="Arial"/>
                <a:cs typeface="Arial"/>
              </a:rPr>
              <a:t> </a:t>
            </a:r>
            <a:r>
              <a:rPr sz="1200" spc="-7" dirty="0">
                <a:latin typeface="Arial"/>
                <a:cs typeface="Arial"/>
              </a:rPr>
              <a:t>01</a:t>
            </a:r>
            <a:endParaRPr sz="1200">
              <a:latin typeface="Arial"/>
              <a:cs typeface="Arial"/>
            </a:endParaRPr>
          </a:p>
        </p:txBody>
      </p:sp>
      <p:sp>
        <p:nvSpPr>
          <p:cNvPr id="11" name="object 11"/>
          <p:cNvSpPr/>
          <p:nvPr/>
        </p:nvSpPr>
        <p:spPr>
          <a:xfrm>
            <a:off x="1138634" y="4370567"/>
            <a:ext cx="7532793" cy="1182792"/>
          </a:xfrm>
          <a:custGeom>
            <a:avLst/>
            <a:gdLst/>
            <a:ahLst/>
            <a:cxnLst/>
            <a:rect l="l" t="t" r="r" b="b"/>
            <a:pathLst>
              <a:path w="5649595" h="887095">
                <a:moveTo>
                  <a:pt x="0" y="0"/>
                </a:moveTo>
                <a:lnTo>
                  <a:pt x="5649299" y="0"/>
                </a:lnTo>
                <a:lnTo>
                  <a:pt x="5649299" y="886799"/>
                </a:lnTo>
                <a:lnTo>
                  <a:pt x="0" y="886799"/>
                </a:lnTo>
                <a:lnTo>
                  <a:pt x="0" y="0"/>
                </a:lnTo>
                <a:close/>
              </a:path>
            </a:pathLst>
          </a:custGeom>
          <a:solidFill>
            <a:srgbClr val="93C47D"/>
          </a:solidFill>
        </p:spPr>
        <p:txBody>
          <a:bodyPr wrap="square" lIns="0" tIns="0" rIns="0" bIns="0" rtlCol="0"/>
          <a:lstStyle/>
          <a:p>
            <a:endParaRPr sz="2400"/>
          </a:p>
        </p:txBody>
      </p:sp>
      <p:sp>
        <p:nvSpPr>
          <p:cNvPr id="12" name="object 12"/>
          <p:cNvSpPr/>
          <p:nvPr/>
        </p:nvSpPr>
        <p:spPr>
          <a:xfrm>
            <a:off x="1138634" y="4370567"/>
            <a:ext cx="7532793" cy="1182792"/>
          </a:xfrm>
          <a:custGeom>
            <a:avLst/>
            <a:gdLst/>
            <a:ahLst/>
            <a:cxnLst/>
            <a:rect l="l" t="t" r="r" b="b"/>
            <a:pathLst>
              <a:path w="5649595" h="887095">
                <a:moveTo>
                  <a:pt x="0" y="0"/>
                </a:moveTo>
                <a:lnTo>
                  <a:pt x="5649299" y="0"/>
                </a:lnTo>
                <a:lnTo>
                  <a:pt x="5649299" y="886799"/>
                </a:lnTo>
                <a:lnTo>
                  <a:pt x="0" y="886799"/>
                </a:lnTo>
                <a:lnTo>
                  <a:pt x="0" y="0"/>
                </a:lnTo>
                <a:close/>
              </a:path>
            </a:pathLst>
          </a:custGeom>
          <a:ln w="9524">
            <a:solidFill>
              <a:srgbClr val="595959"/>
            </a:solidFill>
          </a:ln>
        </p:spPr>
        <p:txBody>
          <a:bodyPr wrap="square" lIns="0" tIns="0" rIns="0" bIns="0" rtlCol="0"/>
          <a:lstStyle/>
          <a:p>
            <a:endParaRPr sz="2400"/>
          </a:p>
        </p:txBody>
      </p:sp>
      <p:sp>
        <p:nvSpPr>
          <p:cNvPr id="13" name="object 13"/>
          <p:cNvSpPr/>
          <p:nvPr/>
        </p:nvSpPr>
        <p:spPr>
          <a:xfrm>
            <a:off x="4210073" y="4721001"/>
            <a:ext cx="598593" cy="410633"/>
          </a:xfrm>
          <a:custGeom>
            <a:avLst/>
            <a:gdLst/>
            <a:ahLst/>
            <a:cxnLst/>
            <a:rect l="l" t="t" r="r" b="b"/>
            <a:pathLst>
              <a:path w="448945" h="307975">
                <a:moveTo>
                  <a:pt x="147299" y="307499"/>
                </a:moveTo>
                <a:lnTo>
                  <a:pt x="448799" y="0"/>
                </a:lnTo>
                <a:lnTo>
                  <a:pt x="299201" y="54299"/>
                </a:lnTo>
                <a:lnTo>
                  <a:pt x="146370" y="210172"/>
                </a:lnTo>
                <a:lnTo>
                  <a:pt x="71703" y="136873"/>
                </a:lnTo>
                <a:lnTo>
                  <a:pt x="0" y="162899"/>
                </a:lnTo>
                <a:lnTo>
                  <a:pt x="147299" y="307499"/>
                </a:lnTo>
                <a:close/>
              </a:path>
            </a:pathLst>
          </a:custGeom>
          <a:ln w="9524">
            <a:solidFill>
              <a:srgbClr val="000000"/>
            </a:solidFill>
          </a:ln>
        </p:spPr>
        <p:txBody>
          <a:bodyPr wrap="square" lIns="0" tIns="0" rIns="0" bIns="0" rtlCol="0"/>
          <a:lstStyle/>
          <a:p>
            <a:endParaRPr sz="2400"/>
          </a:p>
        </p:txBody>
      </p:sp>
      <p:sp>
        <p:nvSpPr>
          <p:cNvPr id="14" name="object 14"/>
          <p:cNvSpPr/>
          <p:nvPr/>
        </p:nvSpPr>
        <p:spPr>
          <a:xfrm>
            <a:off x="5009934" y="3030467"/>
            <a:ext cx="3661833" cy="499533"/>
          </a:xfrm>
          <a:custGeom>
            <a:avLst/>
            <a:gdLst/>
            <a:ahLst/>
            <a:cxnLst/>
            <a:rect l="l" t="t" r="r" b="b"/>
            <a:pathLst>
              <a:path w="2746375" h="374650">
                <a:moveTo>
                  <a:pt x="0" y="0"/>
                </a:moveTo>
                <a:lnTo>
                  <a:pt x="2745899" y="0"/>
                </a:lnTo>
                <a:lnTo>
                  <a:pt x="2745899" y="374399"/>
                </a:lnTo>
                <a:lnTo>
                  <a:pt x="0" y="374399"/>
                </a:lnTo>
                <a:lnTo>
                  <a:pt x="0" y="0"/>
                </a:lnTo>
                <a:close/>
              </a:path>
            </a:pathLst>
          </a:custGeom>
          <a:solidFill>
            <a:srgbClr val="93C47D"/>
          </a:solidFill>
        </p:spPr>
        <p:txBody>
          <a:bodyPr wrap="square" lIns="0" tIns="0" rIns="0" bIns="0" rtlCol="0"/>
          <a:lstStyle/>
          <a:p>
            <a:endParaRPr sz="2400"/>
          </a:p>
        </p:txBody>
      </p:sp>
      <p:sp>
        <p:nvSpPr>
          <p:cNvPr id="15" name="object 15"/>
          <p:cNvSpPr/>
          <p:nvPr/>
        </p:nvSpPr>
        <p:spPr>
          <a:xfrm>
            <a:off x="5009934" y="3030467"/>
            <a:ext cx="3661833" cy="499533"/>
          </a:xfrm>
          <a:custGeom>
            <a:avLst/>
            <a:gdLst/>
            <a:ahLst/>
            <a:cxnLst/>
            <a:rect l="l" t="t" r="r" b="b"/>
            <a:pathLst>
              <a:path w="2746375" h="374650">
                <a:moveTo>
                  <a:pt x="0" y="0"/>
                </a:moveTo>
                <a:lnTo>
                  <a:pt x="2745899" y="0"/>
                </a:lnTo>
                <a:lnTo>
                  <a:pt x="2745899" y="374399"/>
                </a:lnTo>
                <a:lnTo>
                  <a:pt x="0" y="374399"/>
                </a:lnTo>
                <a:lnTo>
                  <a:pt x="0" y="0"/>
                </a:lnTo>
                <a:close/>
              </a:path>
            </a:pathLst>
          </a:custGeom>
          <a:ln w="9524">
            <a:solidFill>
              <a:srgbClr val="595959"/>
            </a:solidFill>
          </a:ln>
        </p:spPr>
        <p:txBody>
          <a:bodyPr wrap="square" lIns="0" tIns="0" rIns="0" bIns="0" rtlCol="0"/>
          <a:lstStyle/>
          <a:p>
            <a:endParaRPr sz="2400"/>
          </a:p>
        </p:txBody>
      </p:sp>
      <p:sp>
        <p:nvSpPr>
          <p:cNvPr id="16" name="object 16"/>
          <p:cNvSpPr/>
          <p:nvPr/>
        </p:nvSpPr>
        <p:spPr>
          <a:xfrm>
            <a:off x="6539606" y="3065868"/>
            <a:ext cx="598593" cy="410633"/>
          </a:xfrm>
          <a:custGeom>
            <a:avLst/>
            <a:gdLst/>
            <a:ahLst/>
            <a:cxnLst/>
            <a:rect l="l" t="t" r="r" b="b"/>
            <a:pathLst>
              <a:path w="448945" h="307975">
                <a:moveTo>
                  <a:pt x="147299" y="307499"/>
                </a:moveTo>
                <a:lnTo>
                  <a:pt x="448799" y="0"/>
                </a:lnTo>
                <a:lnTo>
                  <a:pt x="299201" y="54299"/>
                </a:lnTo>
                <a:lnTo>
                  <a:pt x="146370" y="210171"/>
                </a:lnTo>
                <a:lnTo>
                  <a:pt x="71703" y="136873"/>
                </a:lnTo>
                <a:lnTo>
                  <a:pt x="0" y="162899"/>
                </a:lnTo>
                <a:lnTo>
                  <a:pt x="147299" y="307499"/>
                </a:lnTo>
                <a:close/>
              </a:path>
            </a:pathLst>
          </a:custGeom>
          <a:ln w="9524">
            <a:solidFill>
              <a:srgbClr val="000000"/>
            </a:solidFill>
          </a:ln>
        </p:spPr>
        <p:txBody>
          <a:bodyPr wrap="square" lIns="0" tIns="0" rIns="0" bIns="0" rtlCol="0"/>
          <a:lstStyle/>
          <a:p>
            <a:endParaRPr sz="2400"/>
          </a:p>
        </p:txBody>
      </p:sp>
      <p:sp>
        <p:nvSpPr>
          <p:cNvPr id="17" name="object 17"/>
          <p:cNvSpPr/>
          <p:nvPr/>
        </p:nvSpPr>
        <p:spPr>
          <a:xfrm>
            <a:off x="1037034" y="5848934"/>
            <a:ext cx="7678420" cy="535093"/>
          </a:xfrm>
          <a:custGeom>
            <a:avLst/>
            <a:gdLst/>
            <a:ahLst/>
            <a:cxnLst/>
            <a:rect l="l" t="t" r="r" b="b"/>
            <a:pathLst>
              <a:path w="5758815" h="401320">
                <a:moveTo>
                  <a:pt x="0" y="0"/>
                </a:moveTo>
                <a:lnTo>
                  <a:pt x="5758499" y="0"/>
                </a:lnTo>
                <a:lnTo>
                  <a:pt x="5758499" y="400799"/>
                </a:lnTo>
                <a:lnTo>
                  <a:pt x="0" y="400799"/>
                </a:lnTo>
                <a:lnTo>
                  <a:pt x="0" y="0"/>
                </a:lnTo>
                <a:close/>
              </a:path>
            </a:pathLst>
          </a:custGeom>
          <a:ln w="28574">
            <a:solidFill>
              <a:srgbClr val="FFFF00"/>
            </a:solidFill>
          </a:ln>
        </p:spPr>
        <p:txBody>
          <a:bodyPr wrap="square" lIns="0" tIns="0" rIns="0" bIns="0" rtlCol="0"/>
          <a:lstStyle/>
          <a:p>
            <a:endParaRPr sz="2400"/>
          </a:p>
        </p:txBody>
      </p:sp>
      <p:sp>
        <p:nvSpPr>
          <p:cNvPr id="18" name="object 18"/>
          <p:cNvSpPr/>
          <p:nvPr/>
        </p:nvSpPr>
        <p:spPr>
          <a:xfrm>
            <a:off x="1037034" y="5848934"/>
            <a:ext cx="7678420" cy="535093"/>
          </a:xfrm>
          <a:custGeom>
            <a:avLst/>
            <a:gdLst/>
            <a:ahLst/>
            <a:cxnLst/>
            <a:rect l="l" t="t" r="r" b="b"/>
            <a:pathLst>
              <a:path w="5758815" h="401320">
                <a:moveTo>
                  <a:pt x="0" y="0"/>
                </a:moveTo>
                <a:lnTo>
                  <a:pt x="5758499" y="0"/>
                </a:lnTo>
                <a:lnTo>
                  <a:pt x="5758499" y="400799"/>
                </a:lnTo>
                <a:lnTo>
                  <a:pt x="0" y="400799"/>
                </a:lnTo>
                <a:lnTo>
                  <a:pt x="0" y="0"/>
                </a:lnTo>
                <a:close/>
              </a:path>
            </a:pathLst>
          </a:custGeom>
          <a:ln w="9524">
            <a:solidFill>
              <a:srgbClr val="000000"/>
            </a:solidFill>
          </a:ln>
        </p:spPr>
        <p:txBody>
          <a:bodyPr wrap="square" lIns="0" tIns="0" rIns="0" bIns="0" rtlCol="0"/>
          <a:lstStyle/>
          <a:p>
            <a:endParaRPr sz="2400"/>
          </a:p>
        </p:txBody>
      </p:sp>
      <p:sp>
        <p:nvSpPr>
          <p:cNvPr id="19" name="object 19"/>
          <p:cNvSpPr txBox="1"/>
          <p:nvPr/>
        </p:nvSpPr>
        <p:spPr>
          <a:xfrm>
            <a:off x="9255467" y="5001165"/>
            <a:ext cx="2413847" cy="1308050"/>
          </a:xfrm>
          <a:prstGeom prst="rect">
            <a:avLst/>
          </a:prstGeom>
          <a:solidFill>
            <a:srgbClr val="D9D9D9"/>
          </a:solidFill>
          <a:ln w="9524">
            <a:solidFill>
              <a:srgbClr val="595959"/>
            </a:solidFill>
          </a:ln>
        </p:spPr>
        <p:txBody>
          <a:bodyPr vert="horz" wrap="square" lIns="0" tIns="38100" rIns="0" bIns="0" rtlCol="0">
            <a:spAutoFit/>
          </a:bodyPr>
          <a:lstStyle/>
          <a:p>
            <a:pPr marL="107524">
              <a:lnSpc>
                <a:spcPts val="1420"/>
              </a:lnSpc>
              <a:spcBef>
                <a:spcPts val="300"/>
              </a:spcBef>
            </a:pPr>
            <a:r>
              <a:rPr sz="1200" u="sng" spc="-300" dirty="0">
                <a:latin typeface="Times New Roman"/>
                <a:cs typeface="Times New Roman"/>
              </a:rPr>
              <a:t> </a:t>
            </a:r>
            <a:r>
              <a:rPr sz="1200" b="1" u="sng" spc="-7" dirty="0">
                <a:latin typeface="Arial"/>
                <a:cs typeface="Arial"/>
              </a:rPr>
              <a:t>SACS Form</a:t>
            </a:r>
            <a:r>
              <a:rPr sz="1200" b="1" u="sng" spc="-87" dirty="0">
                <a:latin typeface="Arial"/>
                <a:cs typeface="Arial"/>
              </a:rPr>
              <a:t> </a:t>
            </a:r>
            <a:r>
              <a:rPr sz="1200" b="1" u="sng" dirty="0">
                <a:latin typeface="Arial"/>
                <a:cs typeface="Arial"/>
              </a:rPr>
              <a:t>01</a:t>
            </a:r>
            <a:endParaRPr sz="1200">
              <a:latin typeface="Arial"/>
              <a:cs typeface="Arial"/>
            </a:endParaRPr>
          </a:p>
          <a:p>
            <a:pPr marL="717109" indent="-397077">
              <a:lnSpc>
                <a:spcPts val="1400"/>
              </a:lnSpc>
              <a:buChar char="●"/>
              <a:tabLst>
                <a:tab pos="717109" algn="l"/>
                <a:tab pos="717955" algn="l"/>
              </a:tabLst>
            </a:pPr>
            <a:r>
              <a:rPr sz="1200" spc="-7" dirty="0">
                <a:latin typeface="Arial"/>
                <a:cs typeface="Arial"/>
              </a:rPr>
              <a:t>Page</a:t>
            </a:r>
            <a:r>
              <a:rPr sz="1200" spc="-113" dirty="0">
                <a:latin typeface="Arial"/>
                <a:cs typeface="Arial"/>
              </a:rPr>
              <a:t> </a:t>
            </a:r>
            <a:r>
              <a:rPr sz="1200" spc="-7" dirty="0">
                <a:latin typeface="Arial"/>
                <a:cs typeface="Arial"/>
              </a:rPr>
              <a:t>4</a:t>
            </a:r>
            <a:endParaRPr sz="1200">
              <a:latin typeface="Arial"/>
              <a:cs typeface="Arial"/>
            </a:endParaRPr>
          </a:p>
          <a:p>
            <a:pPr marL="717109" marR="648529" indent="-397077">
              <a:lnSpc>
                <a:spcPts val="1400"/>
              </a:lnSpc>
              <a:spcBef>
                <a:spcPts val="60"/>
              </a:spcBef>
              <a:buChar char="●"/>
              <a:tabLst>
                <a:tab pos="717109" algn="l"/>
                <a:tab pos="717955" algn="l"/>
              </a:tabLst>
            </a:pPr>
            <a:r>
              <a:rPr sz="1200" spc="-7" dirty="0">
                <a:latin typeface="Arial"/>
                <a:cs typeface="Arial"/>
              </a:rPr>
              <a:t>Subtotal, LCFF  Sources</a:t>
            </a:r>
            <a:endParaRPr sz="1200">
              <a:latin typeface="Arial"/>
              <a:cs typeface="Arial"/>
            </a:endParaRPr>
          </a:p>
          <a:p>
            <a:pPr marL="107524">
              <a:lnSpc>
                <a:spcPts val="1340"/>
              </a:lnSpc>
            </a:pPr>
            <a:r>
              <a:rPr sz="1200" b="1" dirty="0">
                <a:solidFill>
                  <a:srgbClr val="0000FF"/>
                </a:solidFill>
                <a:latin typeface="Arial"/>
                <a:cs typeface="Arial"/>
              </a:rPr>
              <a:t>-- </a:t>
            </a:r>
            <a:r>
              <a:rPr sz="1200" b="1" spc="-7" dirty="0">
                <a:solidFill>
                  <a:srgbClr val="0000FF"/>
                </a:solidFill>
                <a:latin typeface="Arial"/>
                <a:cs typeface="Arial"/>
              </a:rPr>
              <a:t>Minus</a:t>
            </a:r>
            <a:r>
              <a:rPr sz="1200" b="1" spc="-120" dirty="0">
                <a:solidFill>
                  <a:srgbClr val="0000FF"/>
                </a:solidFill>
                <a:latin typeface="Arial"/>
                <a:cs typeface="Arial"/>
              </a:rPr>
              <a:t> </a:t>
            </a:r>
            <a:r>
              <a:rPr sz="1200" b="1" dirty="0">
                <a:solidFill>
                  <a:srgbClr val="0000FF"/>
                </a:solidFill>
                <a:latin typeface="Arial"/>
                <a:cs typeface="Arial"/>
              </a:rPr>
              <a:t>--</a:t>
            </a:r>
            <a:endParaRPr sz="1200">
              <a:latin typeface="Arial"/>
              <a:cs typeface="Arial"/>
            </a:endParaRPr>
          </a:p>
          <a:p>
            <a:pPr marL="717109" marR="309872" indent="-397077">
              <a:lnSpc>
                <a:spcPts val="1400"/>
              </a:lnSpc>
              <a:spcBef>
                <a:spcPts val="60"/>
              </a:spcBef>
              <a:buChar char="●"/>
              <a:tabLst>
                <a:tab pos="717109" algn="l"/>
                <a:tab pos="717955" algn="l"/>
              </a:tabLst>
            </a:pPr>
            <a:r>
              <a:rPr sz="1200" spc="-7" dirty="0">
                <a:latin typeface="Arial"/>
                <a:cs typeface="Arial"/>
              </a:rPr>
              <a:t>Transfers to Charter  Schools in</a:t>
            </a:r>
            <a:r>
              <a:rPr sz="1200" spc="-60" dirty="0">
                <a:latin typeface="Arial"/>
                <a:cs typeface="Arial"/>
              </a:rPr>
              <a:t> </a:t>
            </a:r>
            <a:r>
              <a:rPr sz="1200" spc="-7" dirty="0">
                <a:latin typeface="Arial"/>
                <a:cs typeface="Arial"/>
              </a:rPr>
              <a:t>Lieu</a:t>
            </a:r>
            <a:endParaRPr sz="1200">
              <a:latin typeface="Arial"/>
              <a:cs typeface="Arial"/>
            </a:endParaRPr>
          </a:p>
        </p:txBody>
      </p:sp>
      <p:sp>
        <p:nvSpPr>
          <p:cNvPr id="20" name="object 20"/>
          <p:cNvSpPr/>
          <p:nvPr/>
        </p:nvSpPr>
        <p:spPr>
          <a:xfrm>
            <a:off x="5009934" y="2456066"/>
            <a:ext cx="3661833" cy="535093"/>
          </a:xfrm>
          <a:custGeom>
            <a:avLst/>
            <a:gdLst/>
            <a:ahLst/>
            <a:cxnLst/>
            <a:rect l="l" t="t" r="r" b="b"/>
            <a:pathLst>
              <a:path w="2746375" h="401319">
                <a:moveTo>
                  <a:pt x="0" y="0"/>
                </a:moveTo>
                <a:lnTo>
                  <a:pt x="2745899" y="0"/>
                </a:lnTo>
                <a:lnTo>
                  <a:pt x="2745899" y="400799"/>
                </a:lnTo>
                <a:lnTo>
                  <a:pt x="0" y="400799"/>
                </a:lnTo>
                <a:lnTo>
                  <a:pt x="0" y="0"/>
                </a:lnTo>
                <a:close/>
              </a:path>
            </a:pathLst>
          </a:custGeom>
          <a:solidFill>
            <a:srgbClr val="93C47D"/>
          </a:solidFill>
        </p:spPr>
        <p:txBody>
          <a:bodyPr wrap="square" lIns="0" tIns="0" rIns="0" bIns="0" rtlCol="0"/>
          <a:lstStyle/>
          <a:p>
            <a:endParaRPr sz="2400"/>
          </a:p>
        </p:txBody>
      </p:sp>
      <p:sp>
        <p:nvSpPr>
          <p:cNvPr id="21" name="object 21"/>
          <p:cNvSpPr/>
          <p:nvPr/>
        </p:nvSpPr>
        <p:spPr>
          <a:xfrm>
            <a:off x="5009934" y="2456066"/>
            <a:ext cx="3661833" cy="535093"/>
          </a:xfrm>
          <a:custGeom>
            <a:avLst/>
            <a:gdLst/>
            <a:ahLst/>
            <a:cxnLst/>
            <a:rect l="l" t="t" r="r" b="b"/>
            <a:pathLst>
              <a:path w="2746375" h="401319">
                <a:moveTo>
                  <a:pt x="0" y="0"/>
                </a:moveTo>
                <a:lnTo>
                  <a:pt x="2745899" y="0"/>
                </a:lnTo>
                <a:lnTo>
                  <a:pt x="2745899" y="400799"/>
                </a:lnTo>
                <a:lnTo>
                  <a:pt x="0" y="400799"/>
                </a:lnTo>
                <a:lnTo>
                  <a:pt x="0" y="0"/>
                </a:lnTo>
                <a:close/>
              </a:path>
            </a:pathLst>
          </a:custGeom>
          <a:ln w="9524">
            <a:solidFill>
              <a:srgbClr val="595959"/>
            </a:solidFill>
          </a:ln>
        </p:spPr>
        <p:txBody>
          <a:bodyPr wrap="square" lIns="0" tIns="0" rIns="0" bIns="0" rtlCol="0"/>
          <a:lstStyle/>
          <a:p>
            <a:endParaRPr sz="2400"/>
          </a:p>
        </p:txBody>
      </p:sp>
      <p:sp>
        <p:nvSpPr>
          <p:cNvPr id="22" name="object 22"/>
          <p:cNvSpPr/>
          <p:nvPr/>
        </p:nvSpPr>
        <p:spPr>
          <a:xfrm>
            <a:off x="6541340" y="2506834"/>
            <a:ext cx="598593" cy="410633"/>
          </a:xfrm>
          <a:custGeom>
            <a:avLst/>
            <a:gdLst/>
            <a:ahLst/>
            <a:cxnLst/>
            <a:rect l="l" t="t" r="r" b="b"/>
            <a:pathLst>
              <a:path w="448945" h="307975">
                <a:moveTo>
                  <a:pt x="147299" y="307499"/>
                </a:moveTo>
                <a:lnTo>
                  <a:pt x="448799" y="0"/>
                </a:lnTo>
                <a:lnTo>
                  <a:pt x="299201" y="54299"/>
                </a:lnTo>
                <a:lnTo>
                  <a:pt x="146370" y="210171"/>
                </a:lnTo>
                <a:lnTo>
                  <a:pt x="71703" y="136873"/>
                </a:lnTo>
                <a:lnTo>
                  <a:pt x="0" y="162899"/>
                </a:lnTo>
                <a:lnTo>
                  <a:pt x="147299" y="307499"/>
                </a:lnTo>
                <a:close/>
              </a:path>
            </a:pathLst>
          </a:custGeom>
          <a:ln w="9524">
            <a:solidFill>
              <a:srgbClr val="000000"/>
            </a:solidFill>
          </a:ln>
        </p:spPr>
        <p:txBody>
          <a:bodyPr wrap="square" lIns="0" tIns="0" rIns="0" bIns="0" rtlCol="0"/>
          <a:lstStyle/>
          <a:p>
            <a:endParaRPr sz="2400"/>
          </a:p>
        </p:txBody>
      </p:sp>
      <p:sp>
        <p:nvSpPr>
          <p:cNvPr id="23" name="object 23"/>
          <p:cNvSpPr txBox="1"/>
          <p:nvPr/>
        </p:nvSpPr>
        <p:spPr>
          <a:xfrm>
            <a:off x="9962433" y="6287974"/>
            <a:ext cx="1066800" cy="187231"/>
          </a:xfrm>
          <a:prstGeom prst="rect">
            <a:avLst/>
          </a:prstGeom>
        </p:spPr>
        <p:txBody>
          <a:bodyPr vert="horz" wrap="square" lIns="0" tIns="2540" rIns="0" bIns="0" rtlCol="0">
            <a:spAutoFit/>
          </a:bodyPr>
          <a:lstStyle/>
          <a:p>
            <a:pPr marL="16933">
              <a:spcBef>
                <a:spcPts val="20"/>
              </a:spcBef>
            </a:pPr>
            <a:r>
              <a:rPr sz="1200" spc="-7" dirty="0">
                <a:latin typeface="Arial"/>
                <a:cs typeface="Arial"/>
              </a:rPr>
              <a:t>Property</a:t>
            </a:r>
            <a:r>
              <a:rPr sz="1200" spc="-60" dirty="0">
                <a:latin typeface="Arial"/>
                <a:cs typeface="Arial"/>
              </a:rPr>
              <a:t> </a:t>
            </a:r>
            <a:r>
              <a:rPr sz="1200" spc="-7" dirty="0">
                <a:latin typeface="Arial"/>
                <a:cs typeface="Arial"/>
              </a:rPr>
              <a:t>Taxes</a:t>
            </a:r>
            <a:endParaRPr sz="1200">
              <a:latin typeface="Arial"/>
              <a:cs typeface="Arial"/>
            </a:endParaRPr>
          </a:p>
        </p:txBody>
      </p:sp>
      <p:sp>
        <p:nvSpPr>
          <p:cNvPr id="24" name="object 24"/>
          <p:cNvSpPr txBox="1">
            <a:spLocks noGrp="1"/>
          </p:cNvSpPr>
          <p:nvPr>
            <p:ph type="sldNum" sz="quarter" idx="4294967295"/>
          </p:nvPr>
        </p:nvSpPr>
        <p:spPr>
          <a:xfrm>
            <a:off x="11560938" y="6384027"/>
            <a:ext cx="631061" cy="277854"/>
          </a:xfrm>
          <a:prstGeom prst="rect">
            <a:avLst/>
          </a:prstGeom>
        </p:spPr>
        <p:txBody>
          <a:bodyPr vert="horz" wrap="square" lIns="0" tIns="847" rIns="0" bIns="0" rtlCol="0">
            <a:spAutoFit/>
          </a:bodyPr>
          <a:lstStyle/>
          <a:p>
            <a:pPr marL="127843">
              <a:spcBef>
                <a:spcPts val="7"/>
              </a:spcBef>
            </a:pPr>
            <a:fld id="{81D60167-4931-47E6-BA6A-407CBD079E47}" type="slidenum">
              <a:rPr spc="-7" dirty="0"/>
              <a:pPr marL="127843">
                <a:spcBef>
                  <a:spcPts val="7"/>
                </a:spcBef>
              </a:pPr>
              <a:t>19</a:t>
            </a:fld>
            <a:endParaRPr spc="-7" dirty="0"/>
          </a:p>
        </p:txBody>
      </p:sp>
    </p:spTree>
    <p:extLst>
      <p:ext uri="{BB962C8B-B14F-4D97-AF65-F5344CB8AC3E}">
        <p14:creationId xmlns:p14="http://schemas.microsoft.com/office/powerpoint/2010/main" val="324006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1"/>
            <a:ext cx="12192000" cy="7058407"/>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spcBef>
                <a:spcPts val="47"/>
              </a:spcBef>
            </a:pPr>
            <a:endParaRPr sz="1600">
              <a:latin typeface="Times New Roman"/>
              <a:cs typeface="Times New Roman"/>
            </a:endParaRPr>
          </a:p>
          <a:p>
            <a:pPr marL="114297"/>
            <a:r>
              <a:rPr sz="1067" spc="-7" dirty="0">
                <a:solidFill>
                  <a:srgbClr val="262626"/>
                </a:solidFill>
                <a:latin typeface="Arial"/>
                <a:cs typeface="Arial"/>
              </a:rPr>
              <a:t>CCSESA </a:t>
            </a:r>
            <a:r>
              <a:rPr sz="1067" dirty="0">
                <a:solidFill>
                  <a:srgbClr val="262626"/>
                </a:solidFill>
                <a:latin typeface="Arial"/>
                <a:cs typeface="Arial"/>
              </a:rPr>
              <a:t>- November</a:t>
            </a:r>
            <a:r>
              <a:rPr sz="1067" spc="-87" dirty="0">
                <a:solidFill>
                  <a:srgbClr val="262626"/>
                </a:solidFill>
                <a:latin typeface="Arial"/>
                <a:cs typeface="Arial"/>
              </a:rPr>
              <a:t> </a:t>
            </a:r>
            <a:r>
              <a:rPr sz="1067" spc="-7" dirty="0">
                <a:solidFill>
                  <a:srgbClr val="262626"/>
                </a:solidFill>
                <a:latin typeface="Arial"/>
                <a:cs typeface="Arial"/>
              </a:rPr>
              <a:t>2016</a:t>
            </a:r>
            <a:endParaRPr sz="1067">
              <a:latin typeface="Arial"/>
              <a:cs typeface="Arial"/>
            </a:endParaRPr>
          </a:p>
        </p:txBody>
      </p:sp>
      <p:sp>
        <p:nvSpPr>
          <p:cNvPr id="3" name="object 3"/>
          <p:cNvSpPr/>
          <p:nvPr/>
        </p:nvSpPr>
        <p:spPr>
          <a:xfrm>
            <a:off x="0" y="-647"/>
            <a:ext cx="12192000" cy="2608580"/>
          </a:xfrm>
          <a:custGeom>
            <a:avLst/>
            <a:gdLst/>
            <a:ahLst/>
            <a:cxnLst/>
            <a:rect l="l" t="t" r="r" b="b"/>
            <a:pathLst>
              <a:path w="9144000" h="1956435">
                <a:moveTo>
                  <a:pt x="0" y="0"/>
                </a:moveTo>
                <a:lnTo>
                  <a:pt x="9144000" y="0"/>
                </a:lnTo>
                <a:lnTo>
                  <a:pt x="9144000" y="1955950"/>
                </a:lnTo>
                <a:lnTo>
                  <a:pt x="0" y="1955950"/>
                </a:lnTo>
                <a:lnTo>
                  <a:pt x="0" y="0"/>
                </a:lnTo>
                <a:close/>
              </a:path>
            </a:pathLst>
          </a:custGeom>
          <a:solidFill>
            <a:srgbClr val="0B5394"/>
          </a:solidFill>
        </p:spPr>
        <p:txBody>
          <a:bodyPr wrap="square" lIns="0" tIns="0" rIns="0" bIns="0" rtlCol="0"/>
          <a:lstStyle/>
          <a:p>
            <a:endParaRPr sz="2400"/>
          </a:p>
        </p:txBody>
      </p:sp>
      <p:sp>
        <p:nvSpPr>
          <p:cNvPr id="4" name="object 4"/>
          <p:cNvSpPr/>
          <p:nvPr/>
        </p:nvSpPr>
        <p:spPr>
          <a:xfrm>
            <a:off x="0" y="4279933"/>
            <a:ext cx="12192000" cy="2578100"/>
          </a:xfrm>
          <a:custGeom>
            <a:avLst/>
            <a:gdLst/>
            <a:ahLst/>
            <a:cxnLst/>
            <a:rect l="l" t="t" r="r" b="b"/>
            <a:pathLst>
              <a:path w="9144000" h="1933575">
                <a:moveTo>
                  <a:pt x="0" y="0"/>
                </a:moveTo>
                <a:lnTo>
                  <a:pt x="9144000" y="0"/>
                </a:lnTo>
                <a:lnTo>
                  <a:pt x="9144000" y="1933549"/>
                </a:lnTo>
                <a:lnTo>
                  <a:pt x="0" y="1933549"/>
                </a:lnTo>
                <a:lnTo>
                  <a:pt x="0" y="0"/>
                </a:lnTo>
                <a:close/>
              </a:path>
            </a:pathLst>
          </a:custGeom>
          <a:solidFill>
            <a:srgbClr val="0B5394"/>
          </a:solidFill>
        </p:spPr>
        <p:txBody>
          <a:bodyPr wrap="square" lIns="0" tIns="0" rIns="0" bIns="0" rtlCol="0"/>
          <a:lstStyle/>
          <a:p>
            <a:endParaRPr sz="2400"/>
          </a:p>
        </p:txBody>
      </p:sp>
      <p:sp>
        <p:nvSpPr>
          <p:cNvPr id="5" name="object 5"/>
          <p:cNvSpPr/>
          <p:nvPr/>
        </p:nvSpPr>
        <p:spPr>
          <a:xfrm>
            <a:off x="0" y="2607933"/>
            <a:ext cx="12192000" cy="1672167"/>
          </a:xfrm>
          <a:custGeom>
            <a:avLst/>
            <a:gdLst/>
            <a:ahLst/>
            <a:cxnLst/>
            <a:rect l="l" t="t" r="r" b="b"/>
            <a:pathLst>
              <a:path w="9144000" h="1254125">
                <a:moveTo>
                  <a:pt x="0" y="1253999"/>
                </a:moveTo>
                <a:lnTo>
                  <a:pt x="0" y="0"/>
                </a:lnTo>
                <a:lnTo>
                  <a:pt x="9143999" y="0"/>
                </a:lnTo>
                <a:lnTo>
                  <a:pt x="9143999" y="1253999"/>
                </a:lnTo>
                <a:lnTo>
                  <a:pt x="0" y="1253999"/>
                </a:lnTo>
                <a:close/>
              </a:path>
            </a:pathLst>
          </a:custGeom>
          <a:solidFill>
            <a:srgbClr val="FFFFFF"/>
          </a:solidFill>
        </p:spPr>
        <p:txBody>
          <a:bodyPr wrap="square" lIns="0" tIns="0" rIns="0" bIns="0" rtlCol="0"/>
          <a:lstStyle/>
          <a:p>
            <a:endParaRPr sz="2400"/>
          </a:p>
        </p:txBody>
      </p:sp>
      <p:sp>
        <p:nvSpPr>
          <p:cNvPr id="6" name="object 6"/>
          <p:cNvSpPr txBox="1">
            <a:spLocks noGrp="1"/>
          </p:cNvSpPr>
          <p:nvPr>
            <p:ph type="body" idx="1"/>
          </p:nvPr>
        </p:nvSpPr>
        <p:spPr>
          <a:xfrm>
            <a:off x="0" y="2048755"/>
            <a:ext cx="12069749" cy="2324001"/>
          </a:xfrm>
          <a:prstGeom prst="rect">
            <a:avLst/>
          </a:prstGeom>
        </p:spPr>
        <p:txBody>
          <a:bodyPr vert="horz" wrap="square" lIns="0" tIns="823880" rIns="0" bIns="0" rtlCol="0">
            <a:spAutoFit/>
          </a:bodyPr>
          <a:lstStyle/>
          <a:p>
            <a:pPr marL="630751" marR="6773" indent="0">
              <a:lnSpc>
                <a:spcPct val="100699"/>
              </a:lnSpc>
              <a:buNone/>
            </a:pPr>
            <a:r>
              <a:rPr lang="en-US" sz="4800" b="1" spc="-7" dirty="0" smtClean="0">
                <a:latin typeface="Verdana"/>
                <a:cs typeface="Verdana"/>
              </a:rPr>
              <a:t>LCAP </a:t>
            </a:r>
            <a:r>
              <a:rPr sz="4800" b="1" spc="-7" dirty="0" smtClean="0">
                <a:latin typeface="Verdana"/>
                <a:cs typeface="Verdana"/>
              </a:rPr>
              <a:t>Section </a:t>
            </a:r>
            <a:r>
              <a:rPr sz="4800" b="1" spc="-7" dirty="0">
                <a:latin typeface="Verdana"/>
                <a:cs typeface="Verdana"/>
              </a:rPr>
              <a:t>1: Plan Summary</a:t>
            </a:r>
            <a:r>
              <a:rPr sz="4800" b="1" spc="-60" dirty="0">
                <a:latin typeface="Verdana"/>
                <a:cs typeface="Verdana"/>
              </a:rPr>
              <a:t> </a:t>
            </a:r>
            <a:r>
              <a:rPr sz="4800" b="1" spc="-7" dirty="0">
                <a:latin typeface="Verdana"/>
                <a:cs typeface="Verdana"/>
              </a:rPr>
              <a:t>-  </a:t>
            </a:r>
            <a:r>
              <a:rPr sz="4800" b="1" spc="-7" dirty="0" smtClean="0">
                <a:latin typeface="Verdana"/>
                <a:cs typeface="Verdana"/>
              </a:rPr>
              <a:t>Budget</a:t>
            </a:r>
            <a:r>
              <a:rPr sz="4800" b="1" spc="-80" dirty="0" smtClean="0">
                <a:latin typeface="Verdana"/>
                <a:cs typeface="Verdana"/>
              </a:rPr>
              <a:t> </a:t>
            </a:r>
            <a:r>
              <a:rPr sz="4800" b="1" spc="-7" dirty="0">
                <a:latin typeface="Verdana"/>
                <a:cs typeface="Verdana"/>
              </a:rPr>
              <a:t>Summary</a:t>
            </a:r>
            <a:endParaRPr sz="4800" dirty="0">
              <a:latin typeface="Verdana"/>
              <a:cs typeface="Verdana"/>
            </a:endParaRPr>
          </a:p>
        </p:txBody>
      </p:sp>
      <p:sp>
        <p:nvSpPr>
          <p:cNvPr id="7" name="object 7"/>
          <p:cNvSpPr txBox="1">
            <a:spLocks noGrp="1"/>
          </p:cNvSpPr>
          <p:nvPr>
            <p:ph type="sldNum" sz="quarter" idx="4294967295"/>
          </p:nvPr>
        </p:nvSpPr>
        <p:spPr>
          <a:xfrm>
            <a:off x="11597628" y="6370756"/>
            <a:ext cx="350520" cy="554853"/>
          </a:xfrm>
          <a:prstGeom prst="rect">
            <a:avLst/>
          </a:prstGeom>
        </p:spPr>
        <p:txBody>
          <a:bodyPr vert="horz" wrap="square" lIns="0" tIns="847" rIns="0" bIns="0" rtlCol="0">
            <a:spAutoFit/>
          </a:bodyPr>
          <a:lstStyle/>
          <a:p>
            <a:pPr marL="127843">
              <a:spcBef>
                <a:spcPts val="7"/>
              </a:spcBef>
            </a:pPr>
            <a:fld id="{81D60167-4931-47E6-BA6A-407CBD079E47}" type="slidenum">
              <a:rPr spc="-7" dirty="0">
                <a:solidFill>
                  <a:srgbClr val="FFFFFF"/>
                </a:solidFill>
              </a:rPr>
              <a:pPr marL="127843">
                <a:spcBef>
                  <a:spcPts val="7"/>
                </a:spcBef>
              </a:pPr>
              <a:t>2</a:t>
            </a:fld>
            <a:endParaRPr spc="-7" dirty="0">
              <a:solidFill>
                <a:srgbClr val="FFFFFF"/>
              </a:solidFill>
            </a:endParaRPr>
          </a:p>
        </p:txBody>
      </p:sp>
      <p:sp>
        <p:nvSpPr>
          <p:cNvPr id="8" name="object 8"/>
          <p:cNvSpPr txBox="1">
            <a:spLocks noGrp="1"/>
          </p:cNvSpPr>
          <p:nvPr>
            <p:ph type="ftr" sz="quarter" idx="4294967295"/>
          </p:nvPr>
        </p:nvSpPr>
        <p:spPr>
          <a:xfrm>
            <a:off x="97367" y="6589231"/>
            <a:ext cx="1674707" cy="558272"/>
          </a:xfrm>
          <a:prstGeom prst="rect">
            <a:avLst/>
          </a:prstGeom>
        </p:spPr>
        <p:txBody>
          <a:bodyPr vert="horz" wrap="square" lIns="0" tIns="4233" rIns="0" bIns="0" rtlCol="0">
            <a:spAutoFit/>
          </a:bodyPr>
          <a:lstStyle/>
          <a:p>
            <a:pPr marL="16933">
              <a:spcBef>
                <a:spcPts val="33"/>
              </a:spcBef>
            </a:pPr>
            <a:r>
              <a:rPr spc="-7" dirty="0">
                <a:solidFill>
                  <a:srgbClr val="FFFFFF"/>
                </a:solidFill>
              </a:rPr>
              <a:t>CCSESA </a:t>
            </a:r>
            <a:r>
              <a:rPr dirty="0">
                <a:solidFill>
                  <a:srgbClr val="FFFFFF"/>
                </a:solidFill>
              </a:rPr>
              <a:t>- November</a:t>
            </a:r>
            <a:r>
              <a:rPr spc="-87" dirty="0">
                <a:solidFill>
                  <a:srgbClr val="FFFFFF"/>
                </a:solidFill>
              </a:rPr>
              <a:t> </a:t>
            </a:r>
            <a:r>
              <a:rPr spc="-7" dirty="0">
                <a:solidFill>
                  <a:srgbClr val="FFFFFF"/>
                </a:solidFill>
              </a:rPr>
              <a:t>2016</a:t>
            </a:r>
          </a:p>
        </p:txBody>
      </p:sp>
    </p:spTree>
    <p:extLst>
      <p:ext uri="{BB962C8B-B14F-4D97-AF65-F5344CB8AC3E}">
        <p14:creationId xmlns:p14="http://schemas.microsoft.com/office/powerpoint/2010/main" val="67392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1599" y="1356982"/>
            <a:ext cx="7678084" cy="5018717"/>
          </a:xfrm>
          <a:prstGeom prst="rect">
            <a:avLst/>
          </a:prstGeom>
          <a:blipFill>
            <a:blip r:embed="rId2" cstate="print"/>
            <a:stretch>
              <a:fillRect/>
            </a:stretch>
          </a:blipFill>
        </p:spPr>
        <p:txBody>
          <a:bodyPr wrap="square" lIns="0" tIns="0" rIns="0" bIns="0" rtlCol="0"/>
          <a:lstStyle/>
          <a:p>
            <a:endParaRPr sz="2400"/>
          </a:p>
        </p:txBody>
      </p:sp>
      <p:sp>
        <p:nvSpPr>
          <p:cNvPr id="3" name="object 3"/>
          <p:cNvSpPr/>
          <p:nvPr/>
        </p:nvSpPr>
        <p:spPr>
          <a:xfrm>
            <a:off x="1138634" y="4370567"/>
            <a:ext cx="7532793" cy="1182792"/>
          </a:xfrm>
          <a:custGeom>
            <a:avLst/>
            <a:gdLst/>
            <a:ahLst/>
            <a:cxnLst/>
            <a:rect l="l" t="t" r="r" b="b"/>
            <a:pathLst>
              <a:path w="5649595" h="887095">
                <a:moveTo>
                  <a:pt x="0" y="0"/>
                </a:moveTo>
                <a:lnTo>
                  <a:pt x="5649299" y="0"/>
                </a:lnTo>
                <a:lnTo>
                  <a:pt x="5649299" y="886799"/>
                </a:lnTo>
                <a:lnTo>
                  <a:pt x="0" y="886799"/>
                </a:lnTo>
                <a:lnTo>
                  <a:pt x="0" y="0"/>
                </a:lnTo>
                <a:close/>
              </a:path>
            </a:pathLst>
          </a:custGeom>
          <a:solidFill>
            <a:srgbClr val="93C47D"/>
          </a:solidFill>
        </p:spPr>
        <p:txBody>
          <a:bodyPr wrap="square" lIns="0" tIns="0" rIns="0" bIns="0" rtlCol="0"/>
          <a:lstStyle/>
          <a:p>
            <a:endParaRPr sz="2400"/>
          </a:p>
        </p:txBody>
      </p:sp>
      <p:sp>
        <p:nvSpPr>
          <p:cNvPr id="4" name="object 4"/>
          <p:cNvSpPr/>
          <p:nvPr/>
        </p:nvSpPr>
        <p:spPr>
          <a:xfrm>
            <a:off x="1138634" y="4370567"/>
            <a:ext cx="7532793" cy="1182792"/>
          </a:xfrm>
          <a:custGeom>
            <a:avLst/>
            <a:gdLst/>
            <a:ahLst/>
            <a:cxnLst/>
            <a:rect l="l" t="t" r="r" b="b"/>
            <a:pathLst>
              <a:path w="5649595" h="887095">
                <a:moveTo>
                  <a:pt x="0" y="0"/>
                </a:moveTo>
                <a:lnTo>
                  <a:pt x="5649299" y="0"/>
                </a:lnTo>
                <a:lnTo>
                  <a:pt x="5649299" y="886799"/>
                </a:lnTo>
                <a:lnTo>
                  <a:pt x="0" y="886799"/>
                </a:lnTo>
                <a:lnTo>
                  <a:pt x="0" y="0"/>
                </a:lnTo>
                <a:close/>
              </a:path>
            </a:pathLst>
          </a:custGeom>
          <a:ln w="9524">
            <a:solidFill>
              <a:srgbClr val="595959"/>
            </a:solidFill>
          </a:ln>
        </p:spPr>
        <p:txBody>
          <a:bodyPr wrap="square" lIns="0" tIns="0" rIns="0" bIns="0" rtlCol="0"/>
          <a:lstStyle/>
          <a:p>
            <a:endParaRPr sz="2400"/>
          </a:p>
        </p:txBody>
      </p:sp>
      <p:sp>
        <p:nvSpPr>
          <p:cNvPr id="5" name="object 5"/>
          <p:cNvSpPr/>
          <p:nvPr/>
        </p:nvSpPr>
        <p:spPr>
          <a:xfrm>
            <a:off x="4210073" y="4721001"/>
            <a:ext cx="598593" cy="410633"/>
          </a:xfrm>
          <a:custGeom>
            <a:avLst/>
            <a:gdLst/>
            <a:ahLst/>
            <a:cxnLst/>
            <a:rect l="l" t="t" r="r" b="b"/>
            <a:pathLst>
              <a:path w="448945" h="307975">
                <a:moveTo>
                  <a:pt x="147299" y="307499"/>
                </a:moveTo>
                <a:lnTo>
                  <a:pt x="448799" y="0"/>
                </a:lnTo>
                <a:lnTo>
                  <a:pt x="299201" y="54299"/>
                </a:lnTo>
                <a:lnTo>
                  <a:pt x="146370" y="210172"/>
                </a:lnTo>
                <a:lnTo>
                  <a:pt x="71703" y="136873"/>
                </a:lnTo>
                <a:lnTo>
                  <a:pt x="0" y="162899"/>
                </a:lnTo>
                <a:lnTo>
                  <a:pt x="147299" y="307499"/>
                </a:lnTo>
                <a:close/>
              </a:path>
            </a:pathLst>
          </a:custGeom>
          <a:ln w="9524">
            <a:solidFill>
              <a:srgbClr val="000000"/>
            </a:solidFill>
          </a:ln>
        </p:spPr>
        <p:txBody>
          <a:bodyPr wrap="square" lIns="0" tIns="0" rIns="0" bIns="0" rtlCol="0"/>
          <a:lstStyle/>
          <a:p>
            <a:endParaRPr sz="2400"/>
          </a:p>
        </p:txBody>
      </p:sp>
      <p:sp>
        <p:nvSpPr>
          <p:cNvPr id="6" name="object 6"/>
          <p:cNvSpPr/>
          <p:nvPr/>
        </p:nvSpPr>
        <p:spPr>
          <a:xfrm>
            <a:off x="5009934" y="3030467"/>
            <a:ext cx="3661833" cy="499533"/>
          </a:xfrm>
          <a:custGeom>
            <a:avLst/>
            <a:gdLst/>
            <a:ahLst/>
            <a:cxnLst/>
            <a:rect l="l" t="t" r="r" b="b"/>
            <a:pathLst>
              <a:path w="2746375" h="374650">
                <a:moveTo>
                  <a:pt x="0" y="0"/>
                </a:moveTo>
                <a:lnTo>
                  <a:pt x="2745899" y="0"/>
                </a:lnTo>
                <a:lnTo>
                  <a:pt x="2745899" y="374399"/>
                </a:lnTo>
                <a:lnTo>
                  <a:pt x="0" y="374399"/>
                </a:lnTo>
                <a:lnTo>
                  <a:pt x="0" y="0"/>
                </a:lnTo>
                <a:close/>
              </a:path>
            </a:pathLst>
          </a:custGeom>
          <a:solidFill>
            <a:srgbClr val="93C47D"/>
          </a:solidFill>
        </p:spPr>
        <p:txBody>
          <a:bodyPr wrap="square" lIns="0" tIns="0" rIns="0" bIns="0" rtlCol="0"/>
          <a:lstStyle/>
          <a:p>
            <a:endParaRPr sz="2400"/>
          </a:p>
        </p:txBody>
      </p:sp>
      <p:sp>
        <p:nvSpPr>
          <p:cNvPr id="7" name="object 7"/>
          <p:cNvSpPr/>
          <p:nvPr/>
        </p:nvSpPr>
        <p:spPr>
          <a:xfrm>
            <a:off x="5009934" y="3030467"/>
            <a:ext cx="3661833" cy="499533"/>
          </a:xfrm>
          <a:custGeom>
            <a:avLst/>
            <a:gdLst/>
            <a:ahLst/>
            <a:cxnLst/>
            <a:rect l="l" t="t" r="r" b="b"/>
            <a:pathLst>
              <a:path w="2746375" h="374650">
                <a:moveTo>
                  <a:pt x="0" y="0"/>
                </a:moveTo>
                <a:lnTo>
                  <a:pt x="2745899" y="0"/>
                </a:lnTo>
                <a:lnTo>
                  <a:pt x="2745899" y="374399"/>
                </a:lnTo>
                <a:lnTo>
                  <a:pt x="0" y="374399"/>
                </a:lnTo>
                <a:lnTo>
                  <a:pt x="0" y="0"/>
                </a:lnTo>
                <a:close/>
              </a:path>
            </a:pathLst>
          </a:custGeom>
          <a:ln w="9524">
            <a:solidFill>
              <a:srgbClr val="595959"/>
            </a:solidFill>
          </a:ln>
        </p:spPr>
        <p:txBody>
          <a:bodyPr wrap="square" lIns="0" tIns="0" rIns="0" bIns="0" rtlCol="0"/>
          <a:lstStyle/>
          <a:p>
            <a:endParaRPr sz="2400"/>
          </a:p>
        </p:txBody>
      </p:sp>
      <p:sp>
        <p:nvSpPr>
          <p:cNvPr id="8" name="object 8"/>
          <p:cNvSpPr/>
          <p:nvPr/>
        </p:nvSpPr>
        <p:spPr>
          <a:xfrm>
            <a:off x="6539606" y="3065868"/>
            <a:ext cx="598593" cy="410633"/>
          </a:xfrm>
          <a:custGeom>
            <a:avLst/>
            <a:gdLst/>
            <a:ahLst/>
            <a:cxnLst/>
            <a:rect l="l" t="t" r="r" b="b"/>
            <a:pathLst>
              <a:path w="448945" h="307975">
                <a:moveTo>
                  <a:pt x="147299" y="307499"/>
                </a:moveTo>
                <a:lnTo>
                  <a:pt x="448799" y="0"/>
                </a:lnTo>
                <a:lnTo>
                  <a:pt x="299201" y="54299"/>
                </a:lnTo>
                <a:lnTo>
                  <a:pt x="146370" y="210171"/>
                </a:lnTo>
                <a:lnTo>
                  <a:pt x="71703" y="136873"/>
                </a:lnTo>
                <a:lnTo>
                  <a:pt x="0" y="162899"/>
                </a:lnTo>
                <a:lnTo>
                  <a:pt x="147299" y="307499"/>
                </a:lnTo>
                <a:close/>
              </a:path>
            </a:pathLst>
          </a:custGeom>
          <a:ln w="9524">
            <a:solidFill>
              <a:srgbClr val="000000"/>
            </a:solidFill>
          </a:ln>
        </p:spPr>
        <p:txBody>
          <a:bodyPr wrap="square" lIns="0" tIns="0" rIns="0" bIns="0" rtlCol="0"/>
          <a:lstStyle/>
          <a:p>
            <a:endParaRPr sz="2400"/>
          </a:p>
        </p:txBody>
      </p:sp>
      <p:sp>
        <p:nvSpPr>
          <p:cNvPr id="9" name="object 9"/>
          <p:cNvSpPr/>
          <p:nvPr/>
        </p:nvSpPr>
        <p:spPr>
          <a:xfrm>
            <a:off x="5009934" y="2456066"/>
            <a:ext cx="3661833" cy="535093"/>
          </a:xfrm>
          <a:custGeom>
            <a:avLst/>
            <a:gdLst/>
            <a:ahLst/>
            <a:cxnLst/>
            <a:rect l="l" t="t" r="r" b="b"/>
            <a:pathLst>
              <a:path w="2746375" h="401319">
                <a:moveTo>
                  <a:pt x="0" y="0"/>
                </a:moveTo>
                <a:lnTo>
                  <a:pt x="2745899" y="0"/>
                </a:lnTo>
                <a:lnTo>
                  <a:pt x="2745899" y="400799"/>
                </a:lnTo>
                <a:lnTo>
                  <a:pt x="0" y="400799"/>
                </a:lnTo>
                <a:lnTo>
                  <a:pt x="0" y="0"/>
                </a:lnTo>
                <a:close/>
              </a:path>
            </a:pathLst>
          </a:custGeom>
          <a:solidFill>
            <a:srgbClr val="93C47D"/>
          </a:solidFill>
        </p:spPr>
        <p:txBody>
          <a:bodyPr wrap="square" lIns="0" tIns="0" rIns="0" bIns="0" rtlCol="0"/>
          <a:lstStyle/>
          <a:p>
            <a:endParaRPr sz="2400"/>
          </a:p>
        </p:txBody>
      </p:sp>
      <p:sp>
        <p:nvSpPr>
          <p:cNvPr id="10" name="object 10"/>
          <p:cNvSpPr/>
          <p:nvPr/>
        </p:nvSpPr>
        <p:spPr>
          <a:xfrm>
            <a:off x="5009934" y="2456066"/>
            <a:ext cx="3661833" cy="535093"/>
          </a:xfrm>
          <a:custGeom>
            <a:avLst/>
            <a:gdLst/>
            <a:ahLst/>
            <a:cxnLst/>
            <a:rect l="l" t="t" r="r" b="b"/>
            <a:pathLst>
              <a:path w="2746375" h="401319">
                <a:moveTo>
                  <a:pt x="0" y="0"/>
                </a:moveTo>
                <a:lnTo>
                  <a:pt x="2745899" y="0"/>
                </a:lnTo>
                <a:lnTo>
                  <a:pt x="2745899" y="400799"/>
                </a:lnTo>
                <a:lnTo>
                  <a:pt x="0" y="400799"/>
                </a:lnTo>
                <a:lnTo>
                  <a:pt x="0" y="0"/>
                </a:lnTo>
                <a:close/>
              </a:path>
            </a:pathLst>
          </a:custGeom>
          <a:ln w="9524">
            <a:solidFill>
              <a:srgbClr val="595959"/>
            </a:solidFill>
          </a:ln>
        </p:spPr>
        <p:txBody>
          <a:bodyPr wrap="square" lIns="0" tIns="0" rIns="0" bIns="0" rtlCol="0"/>
          <a:lstStyle/>
          <a:p>
            <a:endParaRPr sz="2400"/>
          </a:p>
        </p:txBody>
      </p:sp>
      <p:sp>
        <p:nvSpPr>
          <p:cNvPr id="11" name="object 11"/>
          <p:cNvSpPr/>
          <p:nvPr/>
        </p:nvSpPr>
        <p:spPr>
          <a:xfrm>
            <a:off x="6541340" y="2506834"/>
            <a:ext cx="598593" cy="410633"/>
          </a:xfrm>
          <a:custGeom>
            <a:avLst/>
            <a:gdLst/>
            <a:ahLst/>
            <a:cxnLst/>
            <a:rect l="l" t="t" r="r" b="b"/>
            <a:pathLst>
              <a:path w="448945" h="307975">
                <a:moveTo>
                  <a:pt x="147299" y="307499"/>
                </a:moveTo>
                <a:lnTo>
                  <a:pt x="448799" y="0"/>
                </a:lnTo>
                <a:lnTo>
                  <a:pt x="299201" y="54299"/>
                </a:lnTo>
                <a:lnTo>
                  <a:pt x="146370" y="210171"/>
                </a:lnTo>
                <a:lnTo>
                  <a:pt x="71703" y="136873"/>
                </a:lnTo>
                <a:lnTo>
                  <a:pt x="0" y="162899"/>
                </a:lnTo>
                <a:lnTo>
                  <a:pt x="147299" y="307499"/>
                </a:lnTo>
                <a:close/>
              </a:path>
            </a:pathLst>
          </a:custGeom>
          <a:ln w="9524">
            <a:solidFill>
              <a:srgbClr val="000000"/>
            </a:solidFill>
          </a:ln>
        </p:spPr>
        <p:txBody>
          <a:bodyPr wrap="square" lIns="0" tIns="0" rIns="0" bIns="0" rtlCol="0"/>
          <a:lstStyle/>
          <a:p>
            <a:endParaRPr sz="2400"/>
          </a:p>
        </p:txBody>
      </p:sp>
      <p:sp>
        <p:nvSpPr>
          <p:cNvPr id="12" name="object 12"/>
          <p:cNvSpPr/>
          <p:nvPr/>
        </p:nvSpPr>
        <p:spPr>
          <a:xfrm>
            <a:off x="1138634" y="5912066"/>
            <a:ext cx="3670300" cy="420793"/>
          </a:xfrm>
          <a:custGeom>
            <a:avLst/>
            <a:gdLst/>
            <a:ahLst/>
            <a:cxnLst/>
            <a:rect l="l" t="t" r="r" b="b"/>
            <a:pathLst>
              <a:path w="2752725" h="315595">
                <a:moveTo>
                  <a:pt x="0" y="0"/>
                </a:moveTo>
                <a:lnTo>
                  <a:pt x="2752499" y="0"/>
                </a:lnTo>
                <a:lnTo>
                  <a:pt x="2752499" y="315299"/>
                </a:lnTo>
                <a:lnTo>
                  <a:pt x="0" y="315299"/>
                </a:lnTo>
                <a:lnTo>
                  <a:pt x="0" y="0"/>
                </a:lnTo>
                <a:close/>
              </a:path>
            </a:pathLst>
          </a:custGeom>
          <a:solidFill>
            <a:srgbClr val="93C47D"/>
          </a:solidFill>
        </p:spPr>
        <p:txBody>
          <a:bodyPr wrap="square" lIns="0" tIns="0" rIns="0" bIns="0" rtlCol="0"/>
          <a:lstStyle/>
          <a:p>
            <a:endParaRPr sz="2400"/>
          </a:p>
        </p:txBody>
      </p:sp>
      <p:sp>
        <p:nvSpPr>
          <p:cNvPr id="13" name="object 13"/>
          <p:cNvSpPr/>
          <p:nvPr/>
        </p:nvSpPr>
        <p:spPr>
          <a:xfrm>
            <a:off x="1138634" y="5912066"/>
            <a:ext cx="3670300" cy="420793"/>
          </a:xfrm>
          <a:custGeom>
            <a:avLst/>
            <a:gdLst/>
            <a:ahLst/>
            <a:cxnLst/>
            <a:rect l="l" t="t" r="r" b="b"/>
            <a:pathLst>
              <a:path w="2752725" h="315595">
                <a:moveTo>
                  <a:pt x="0" y="0"/>
                </a:moveTo>
                <a:lnTo>
                  <a:pt x="2752499" y="0"/>
                </a:lnTo>
                <a:lnTo>
                  <a:pt x="2752499" y="315299"/>
                </a:lnTo>
                <a:lnTo>
                  <a:pt x="0" y="315299"/>
                </a:lnTo>
                <a:lnTo>
                  <a:pt x="0" y="0"/>
                </a:lnTo>
                <a:close/>
              </a:path>
            </a:pathLst>
          </a:custGeom>
          <a:ln w="9524">
            <a:solidFill>
              <a:srgbClr val="595959"/>
            </a:solidFill>
          </a:ln>
        </p:spPr>
        <p:txBody>
          <a:bodyPr wrap="square" lIns="0" tIns="0" rIns="0" bIns="0" rtlCol="0"/>
          <a:lstStyle/>
          <a:p>
            <a:endParaRPr sz="2400"/>
          </a:p>
        </p:txBody>
      </p:sp>
      <p:sp>
        <p:nvSpPr>
          <p:cNvPr id="14" name="object 14"/>
          <p:cNvSpPr/>
          <p:nvPr/>
        </p:nvSpPr>
        <p:spPr>
          <a:xfrm>
            <a:off x="2741873" y="5922468"/>
            <a:ext cx="598593" cy="410633"/>
          </a:xfrm>
          <a:custGeom>
            <a:avLst/>
            <a:gdLst/>
            <a:ahLst/>
            <a:cxnLst/>
            <a:rect l="l" t="t" r="r" b="b"/>
            <a:pathLst>
              <a:path w="448944" h="307975">
                <a:moveTo>
                  <a:pt x="147299" y="307499"/>
                </a:moveTo>
                <a:lnTo>
                  <a:pt x="448799" y="0"/>
                </a:lnTo>
                <a:lnTo>
                  <a:pt x="299201" y="54299"/>
                </a:lnTo>
                <a:lnTo>
                  <a:pt x="146370" y="210172"/>
                </a:lnTo>
                <a:lnTo>
                  <a:pt x="71703" y="136873"/>
                </a:lnTo>
                <a:lnTo>
                  <a:pt x="0" y="162899"/>
                </a:lnTo>
                <a:lnTo>
                  <a:pt x="147299" y="307499"/>
                </a:lnTo>
                <a:close/>
              </a:path>
            </a:pathLst>
          </a:custGeom>
          <a:ln w="9524">
            <a:solidFill>
              <a:srgbClr val="000000"/>
            </a:solidFill>
          </a:ln>
        </p:spPr>
        <p:txBody>
          <a:bodyPr wrap="square" lIns="0" tIns="0" rIns="0" bIns="0" rtlCol="0"/>
          <a:lstStyle/>
          <a:p>
            <a:endParaRPr sz="2400"/>
          </a:p>
        </p:txBody>
      </p:sp>
      <p:sp>
        <p:nvSpPr>
          <p:cNvPr id="15" name="object 15"/>
          <p:cNvSpPr/>
          <p:nvPr/>
        </p:nvSpPr>
        <p:spPr>
          <a:xfrm>
            <a:off x="9459302" y="2005967"/>
            <a:ext cx="1585807" cy="1321647"/>
          </a:xfrm>
          <a:custGeom>
            <a:avLst/>
            <a:gdLst/>
            <a:ahLst/>
            <a:cxnLst/>
            <a:rect l="l" t="t" r="r" b="b"/>
            <a:pathLst>
              <a:path w="1189354" h="991235">
                <a:moveTo>
                  <a:pt x="0" y="378488"/>
                </a:moveTo>
                <a:lnTo>
                  <a:pt x="454120" y="378491"/>
                </a:lnTo>
                <a:lnTo>
                  <a:pt x="594448" y="0"/>
                </a:lnTo>
                <a:lnTo>
                  <a:pt x="734776" y="378491"/>
                </a:lnTo>
                <a:lnTo>
                  <a:pt x="1188896" y="378488"/>
                </a:lnTo>
                <a:lnTo>
                  <a:pt x="821503" y="612407"/>
                </a:lnTo>
                <a:lnTo>
                  <a:pt x="961838" y="990897"/>
                </a:lnTo>
                <a:lnTo>
                  <a:pt x="594448" y="756974"/>
                </a:lnTo>
                <a:lnTo>
                  <a:pt x="227058" y="990897"/>
                </a:lnTo>
                <a:lnTo>
                  <a:pt x="367392" y="612407"/>
                </a:lnTo>
                <a:lnTo>
                  <a:pt x="0" y="378488"/>
                </a:lnTo>
                <a:close/>
              </a:path>
            </a:pathLst>
          </a:custGeom>
          <a:ln w="9524">
            <a:solidFill>
              <a:srgbClr val="595959"/>
            </a:solidFill>
          </a:ln>
        </p:spPr>
        <p:txBody>
          <a:bodyPr wrap="square" lIns="0" tIns="0" rIns="0" bIns="0" rtlCol="0"/>
          <a:lstStyle/>
          <a:p>
            <a:endParaRPr sz="2400"/>
          </a:p>
        </p:txBody>
      </p:sp>
      <p:sp>
        <p:nvSpPr>
          <p:cNvPr id="16" name="object 16"/>
          <p:cNvSpPr/>
          <p:nvPr/>
        </p:nvSpPr>
        <p:spPr>
          <a:xfrm>
            <a:off x="9188599" y="3758554"/>
            <a:ext cx="2004799" cy="1717111"/>
          </a:xfrm>
          <a:prstGeom prst="rect">
            <a:avLst/>
          </a:prstGeom>
          <a:blipFill>
            <a:blip r:embed="rId3" cstate="print"/>
            <a:stretch>
              <a:fillRect/>
            </a:stretch>
          </a:blipFill>
        </p:spPr>
        <p:txBody>
          <a:bodyPr wrap="square" lIns="0" tIns="0" rIns="0" bIns="0" rtlCol="0"/>
          <a:lstStyle/>
          <a:p>
            <a:endParaRPr sz="2400"/>
          </a:p>
        </p:txBody>
      </p:sp>
      <p:sp>
        <p:nvSpPr>
          <p:cNvPr id="17" name="object 17"/>
          <p:cNvSpPr/>
          <p:nvPr/>
        </p:nvSpPr>
        <p:spPr>
          <a:xfrm>
            <a:off x="65" y="182467"/>
            <a:ext cx="12192000" cy="990600"/>
          </a:xfrm>
          <a:custGeom>
            <a:avLst/>
            <a:gdLst/>
            <a:ahLst/>
            <a:cxnLst/>
            <a:rect l="l" t="t" r="r" b="b"/>
            <a:pathLst>
              <a:path w="9144000" h="742950">
                <a:moveTo>
                  <a:pt x="0" y="0"/>
                </a:moveTo>
                <a:lnTo>
                  <a:pt x="9143999" y="0"/>
                </a:lnTo>
                <a:lnTo>
                  <a:pt x="9143999" y="742799"/>
                </a:lnTo>
                <a:lnTo>
                  <a:pt x="0" y="742799"/>
                </a:lnTo>
                <a:lnTo>
                  <a:pt x="0" y="0"/>
                </a:lnTo>
                <a:close/>
              </a:path>
            </a:pathLst>
          </a:custGeom>
          <a:solidFill>
            <a:srgbClr val="0B5394"/>
          </a:solidFill>
        </p:spPr>
        <p:txBody>
          <a:bodyPr wrap="square" lIns="0" tIns="0" rIns="0" bIns="0" rtlCol="0"/>
          <a:lstStyle/>
          <a:p>
            <a:endParaRPr sz="2400"/>
          </a:p>
        </p:txBody>
      </p:sp>
      <p:sp>
        <p:nvSpPr>
          <p:cNvPr id="18" name="object 18"/>
          <p:cNvSpPr txBox="1">
            <a:spLocks noGrp="1"/>
          </p:cNvSpPr>
          <p:nvPr>
            <p:ph type="title"/>
          </p:nvPr>
        </p:nvSpPr>
        <p:spPr>
          <a:xfrm>
            <a:off x="2532195" y="309780"/>
            <a:ext cx="7123007" cy="677108"/>
          </a:xfrm>
          <a:prstGeom prst="rect">
            <a:avLst/>
          </a:prstGeom>
        </p:spPr>
        <p:txBody>
          <a:bodyPr vert="horz" wrap="square" lIns="0" tIns="0" rIns="0" bIns="0" rtlCol="0" anchor="ctr">
            <a:spAutoFit/>
          </a:bodyPr>
          <a:lstStyle/>
          <a:p>
            <a:pPr marL="16933">
              <a:lnSpc>
                <a:spcPct val="100000"/>
              </a:lnSpc>
              <a:tabLst>
                <a:tab pos="4392396" algn="l"/>
              </a:tabLst>
            </a:pPr>
            <a:r>
              <a:rPr spc="-7" dirty="0"/>
              <a:t>Budget</a:t>
            </a:r>
            <a:r>
              <a:rPr spc="20" dirty="0"/>
              <a:t> </a:t>
            </a:r>
            <a:r>
              <a:rPr spc="-7" dirty="0"/>
              <a:t>Summary:	COE</a:t>
            </a:r>
            <a:r>
              <a:rPr spc="-93" dirty="0"/>
              <a:t> </a:t>
            </a:r>
            <a:r>
              <a:rPr spc="-7" dirty="0"/>
              <a:t>Review</a:t>
            </a:r>
          </a:p>
        </p:txBody>
      </p:sp>
      <p:sp>
        <p:nvSpPr>
          <p:cNvPr id="19" name="object 19"/>
          <p:cNvSpPr txBox="1">
            <a:spLocks noGrp="1"/>
          </p:cNvSpPr>
          <p:nvPr>
            <p:ph type="sldNum" sz="quarter" idx="4294967295"/>
          </p:nvPr>
        </p:nvSpPr>
        <p:spPr>
          <a:xfrm>
            <a:off x="11410122" y="6370756"/>
            <a:ext cx="538026" cy="277854"/>
          </a:xfrm>
          <a:prstGeom prst="rect">
            <a:avLst/>
          </a:prstGeom>
        </p:spPr>
        <p:txBody>
          <a:bodyPr vert="horz" wrap="square" lIns="0" tIns="847" rIns="0" bIns="0" rtlCol="0">
            <a:spAutoFit/>
          </a:bodyPr>
          <a:lstStyle/>
          <a:p>
            <a:pPr marL="127843">
              <a:spcBef>
                <a:spcPts val="7"/>
              </a:spcBef>
            </a:pPr>
            <a:fld id="{81D60167-4931-47E6-BA6A-407CBD079E47}" type="slidenum">
              <a:rPr spc="-7" dirty="0"/>
              <a:pPr marL="127843">
                <a:spcBef>
                  <a:spcPts val="7"/>
                </a:spcBef>
              </a:pPr>
              <a:t>20</a:t>
            </a:fld>
            <a:endParaRPr spc="-7" dirty="0"/>
          </a:p>
        </p:txBody>
      </p:sp>
      <p:sp>
        <p:nvSpPr>
          <p:cNvPr id="20" name="object 20"/>
          <p:cNvSpPr txBox="1">
            <a:spLocks noGrp="1"/>
          </p:cNvSpPr>
          <p:nvPr>
            <p:ph type="ftr" sz="quarter" idx="4294967295"/>
          </p:nvPr>
        </p:nvSpPr>
        <p:spPr>
          <a:xfrm>
            <a:off x="97367" y="6589231"/>
            <a:ext cx="1674707" cy="558272"/>
          </a:xfrm>
          <a:prstGeom prst="rect">
            <a:avLst/>
          </a:prstGeom>
        </p:spPr>
        <p:txBody>
          <a:bodyPr vert="horz" wrap="square" lIns="0" tIns="4233" rIns="0" bIns="0" rtlCol="0">
            <a:spAutoFit/>
          </a:bodyPr>
          <a:lstStyle/>
          <a:p>
            <a:pPr marL="16933">
              <a:spcBef>
                <a:spcPts val="33"/>
              </a:spcBef>
            </a:pPr>
            <a:r>
              <a:rPr spc="-7" dirty="0"/>
              <a:t>CCSESA </a:t>
            </a:r>
            <a:r>
              <a:rPr dirty="0"/>
              <a:t>- November</a:t>
            </a:r>
            <a:r>
              <a:rPr spc="-87" dirty="0"/>
              <a:t> </a:t>
            </a:r>
            <a:r>
              <a:rPr spc="-7" dirty="0"/>
              <a:t>2016</a:t>
            </a:r>
          </a:p>
        </p:txBody>
      </p:sp>
    </p:spTree>
    <p:extLst>
      <p:ext uri="{BB962C8B-B14F-4D97-AF65-F5344CB8AC3E}">
        <p14:creationId xmlns:p14="http://schemas.microsoft.com/office/powerpoint/2010/main" val="864377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6352"/>
          </a:xfrm>
          <a:solidFill>
            <a:schemeClr val="accent1">
              <a:lumMod val="75000"/>
            </a:schemeClr>
          </a:solidFill>
        </p:spPr>
        <p:txBody>
          <a:bodyPr>
            <a:normAutofit/>
          </a:bodyPr>
          <a:lstStyle/>
          <a:p>
            <a:r>
              <a:rPr lang="en-US" sz="4000" b="1" dirty="0" smtClean="0">
                <a:solidFill>
                  <a:schemeClr val="bg1"/>
                </a:solidFill>
                <a:latin typeface="Arial Rounded MT Bold" panose="020F0704030504030204" pitchFamily="34" charset="0"/>
              </a:rPr>
              <a:t>Budget Summary Example:</a:t>
            </a:r>
            <a:endParaRPr lang="en-US" sz="4000" b="1"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p:txBody>
          <a:bodyPr>
            <a:normAutofit fontScale="92500" lnSpcReduction="10000"/>
          </a:bodyPr>
          <a:lstStyle/>
          <a:p>
            <a:pPr marL="0" indent="0">
              <a:lnSpc>
                <a:spcPct val="100000"/>
              </a:lnSpc>
              <a:spcBef>
                <a:spcPts val="0"/>
              </a:spcBef>
              <a:buNone/>
            </a:pPr>
            <a:r>
              <a:rPr lang="en-US" dirty="0" smtClean="0"/>
              <a:t>The following slides are from COE approval calibration meetings</a:t>
            </a:r>
          </a:p>
          <a:p>
            <a:pPr marL="0" indent="0">
              <a:lnSpc>
                <a:spcPct val="100000"/>
              </a:lnSpc>
              <a:spcBef>
                <a:spcPts val="0"/>
              </a:spcBef>
              <a:buNone/>
            </a:pPr>
            <a:r>
              <a:rPr lang="en-US" dirty="0" smtClean="0"/>
              <a:t>Some typical expenditures not included in the LCAP</a:t>
            </a:r>
          </a:p>
          <a:p>
            <a:r>
              <a:rPr lang="en-US" dirty="0" smtClean="0"/>
              <a:t>General Instructional Supplies </a:t>
            </a:r>
          </a:p>
          <a:p>
            <a:r>
              <a:rPr lang="en-US" dirty="0" smtClean="0"/>
              <a:t>Deferred Maintenance </a:t>
            </a:r>
          </a:p>
          <a:p>
            <a:r>
              <a:rPr lang="en-US" dirty="0" smtClean="0"/>
              <a:t>Copier leases and maintenance agreements </a:t>
            </a:r>
          </a:p>
          <a:p>
            <a:r>
              <a:rPr lang="en-US" dirty="0" smtClean="0"/>
              <a:t>General operations costs (water, power, </a:t>
            </a:r>
            <a:r>
              <a:rPr lang="en-US" dirty="0" err="1" smtClean="0"/>
              <a:t>etc</a:t>
            </a:r>
            <a:r>
              <a:rPr lang="en-US" dirty="0" smtClean="0"/>
              <a:t>)</a:t>
            </a:r>
          </a:p>
          <a:p>
            <a:r>
              <a:rPr lang="en-US" dirty="0" smtClean="0"/>
              <a:t>Some districts have not included the base instructional program in their LCAPs and written plans focused on the use of supplemental funds to serve unduplicated students.   </a:t>
            </a:r>
            <a:r>
              <a:rPr lang="en-US" b="1" i="1" dirty="0" smtClean="0"/>
              <a:t>This is not recommended</a:t>
            </a:r>
            <a:r>
              <a:rPr lang="en-US" i="1" dirty="0" smtClean="0"/>
              <a:t>.</a:t>
            </a:r>
            <a:r>
              <a:rPr lang="en-US" dirty="0" smtClean="0"/>
              <a:t>  If your LEA does not include base program, the costs of the base program would be indicated in the summary box describing expenditures not in the LCAP</a:t>
            </a:r>
          </a:p>
          <a:p>
            <a:pPr marL="0" indent="0">
              <a:buNone/>
            </a:pPr>
            <a:endParaRPr lang="en-US" dirty="0"/>
          </a:p>
        </p:txBody>
      </p:sp>
    </p:spTree>
    <p:extLst>
      <p:ext uri="{BB962C8B-B14F-4D97-AF65-F5344CB8AC3E}">
        <p14:creationId xmlns:p14="http://schemas.microsoft.com/office/powerpoint/2010/main" val="3247436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Shape 1459"/>
          <p:cNvSpPr/>
          <p:nvPr/>
        </p:nvSpPr>
        <p:spPr>
          <a:xfrm>
            <a:off x="0" y="5838400"/>
            <a:ext cx="12192000" cy="1019600"/>
          </a:xfrm>
          <a:prstGeom prst="rect">
            <a:avLst/>
          </a:prstGeom>
          <a:solidFill>
            <a:srgbClr val="0B5394"/>
          </a:solidFill>
          <a:ln>
            <a:noFill/>
          </a:ln>
        </p:spPr>
        <p:txBody>
          <a:bodyPr lIns="121900" tIns="121900" rIns="121900" bIns="121900" anchor="ctr" anchorCtr="0">
            <a:noAutofit/>
          </a:bodyPr>
          <a:lstStyle/>
          <a:p>
            <a:endParaRPr sz="3200" b="1">
              <a:solidFill>
                <a:srgbClr val="FFFFFF"/>
              </a:solidFill>
            </a:endParaRPr>
          </a:p>
        </p:txBody>
      </p:sp>
      <p:sp>
        <p:nvSpPr>
          <p:cNvPr id="1460" name="Shape 1460"/>
          <p:cNvSpPr/>
          <p:nvPr/>
        </p:nvSpPr>
        <p:spPr>
          <a:xfrm>
            <a:off x="0" y="0"/>
            <a:ext cx="12192000" cy="1019600"/>
          </a:xfrm>
          <a:prstGeom prst="rect">
            <a:avLst/>
          </a:prstGeom>
          <a:solidFill>
            <a:srgbClr val="0B5394"/>
          </a:solidFill>
          <a:ln>
            <a:noFill/>
          </a:ln>
        </p:spPr>
        <p:txBody>
          <a:bodyPr lIns="121900" tIns="121900" rIns="121900" bIns="121900" anchor="ctr" anchorCtr="0">
            <a:noAutofit/>
          </a:bodyPr>
          <a:lstStyle/>
          <a:p>
            <a:endParaRPr sz="3200" b="1">
              <a:solidFill>
                <a:srgbClr val="FFFFFF"/>
              </a:solidFill>
            </a:endParaRPr>
          </a:p>
        </p:txBody>
      </p:sp>
      <p:sp>
        <p:nvSpPr>
          <p:cNvPr id="1461" name="Shape 1461"/>
          <p:cNvSpPr txBox="1">
            <a:spLocks noGrp="1"/>
          </p:cNvSpPr>
          <p:nvPr>
            <p:ph type="title"/>
          </p:nvPr>
        </p:nvSpPr>
        <p:spPr>
          <a:xfrm>
            <a:off x="838200" y="263724"/>
            <a:ext cx="10515600" cy="492000"/>
          </a:xfrm>
          <a:prstGeom prst="rect">
            <a:avLst/>
          </a:prstGeom>
          <a:noFill/>
          <a:ln>
            <a:noFill/>
          </a:ln>
        </p:spPr>
        <p:txBody>
          <a:bodyPr vert="horz" lIns="91433" tIns="45700" rIns="91433" bIns="45700" rtlCol="0" anchor="ctr" anchorCtr="0">
            <a:noAutofit/>
          </a:bodyPr>
          <a:lstStyle/>
          <a:p>
            <a:pPr algn="ctr">
              <a:spcBef>
                <a:spcPts val="0"/>
              </a:spcBef>
              <a:buClr>
                <a:schemeClr val="dk1"/>
              </a:buClr>
              <a:buSzPct val="25000"/>
            </a:pPr>
            <a:r>
              <a:rPr lang="en" sz="4800" b="1">
                <a:solidFill>
                  <a:srgbClr val="FFFFFF"/>
                </a:solidFill>
                <a:latin typeface="Arial"/>
                <a:ea typeface="Arial"/>
                <a:cs typeface="Arial"/>
                <a:sym typeface="Arial"/>
              </a:rPr>
              <a:t>District General Fund Budget</a:t>
            </a:r>
          </a:p>
        </p:txBody>
      </p:sp>
      <p:pic>
        <p:nvPicPr>
          <p:cNvPr id="1462" name="Shape 1462" descr="C:\Users\TWelch\AppData\Local\Temp\SNAGHTML84389240.PNG"/>
          <p:cNvPicPr preferRelativeResize="0">
            <a:picLocks noGrp="1"/>
          </p:cNvPicPr>
          <p:nvPr>
            <p:ph type="body" idx="1"/>
          </p:nvPr>
        </p:nvPicPr>
        <p:blipFill rotWithShape="1">
          <a:blip r:embed="rId3">
            <a:alphaModFix/>
          </a:blip>
          <a:srcRect/>
          <a:stretch/>
        </p:blipFill>
        <p:spPr>
          <a:xfrm>
            <a:off x="838200" y="897549"/>
            <a:ext cx="9915600" cy="5319600"/>
          </a:xfrm>
          <a:prstGeom prst="rect">
            <a:avLst/>
          </a:prstGeom>
          <a:noFill/>
          <a:ln>
            <a:noFill/>
          </a:ln>
        </p:spPr>
      </p:pic>
      <p:sp>
        <p:nvSpPr>
          <p:cNvPr id="1463" name="Shape 1463"/>
          <p:cNvSpPr txBox="1">
            <a:spLocks noGrp="1"/>
          </p:cNvSpPr>
          <p:nvPr>
            <p:ph type="sldNum" idx="12"/>
          </p:nvPr>
        </p:nvSpPr>
        <p:spPr>
          <a:xfrm>
            <a:off x="11296609" y="6217621"/>
            <a:ext cx="731600" cy="524800"/>
          </a:xfrm>
          <a:prstGeom prst="rect">
            <a:avLst/>
          </a:prstGeom>
        </p:spPr>
        <p:txBody>
          <a:bodyPr vert="horz" lIns="91433" tIns="45700" rIns="91433" bIns="45700" rtlCol="0" anchor="ctr" anchorCtr="0">
            <a:noAutofit/>
          </a:bodyPr>
          <a:lstStyle/>
          <a:p>
            <a:fld id="{00000000-1234-1234-1234-123412341234}" type="slidenum">
              <a:rPr lang="en" sz="1333">
                <a:solidFill>
                  <a:srgbClr val="FFFFFF"/>
                </a:solidFill>
              </a:rPr>
              <a:pPr/>
              <a:t>22</a:t>
            </a:fld>
            <a:endParaRPr lang="en" sz="1333">
              <a:solidFill>
                <a:srgbClr val="FFFFFF"/>
              </a:solidFill>
            </a:endParaRPr>
          </a:p>
        </p:txBody>
      </p:sp>
      <p:sp>
        <p:nvSpPr>
          <p:cNvPr id="1464" name="Shape 1464"/>
          <p:cNvSpPr txBox="1"/>
          <p:nvPr/>
        </p:nvSpPr>
        <p:spPr>
          <a:xfrm>
            <a:off x="64833" y="6589233"/>
            <a:ext cx="1941600" cy="211200"/>
          </a:xfrm>
          <a:prstGeom prst="rect">
            <a:avLst/>
          </a:prstGeom>
          <a:noFill/>
          <a:ln>
            <a:noFill/>
          </a:ln>
        </p:spPr>
        <p:txBody>
          <a:bodyPr lIns="121900" tIns="121900" rIns="121900" bIns="121900" anchor="ctr" anchorCtr="0">
            <a:noAutofit/>
          </a:bodyPr>
          <a:lstStyle/>
          <a:p>
            <a:r>
              <a:rPr lang="en" sz="1067">
                <a:solidFill>
                  <a:srgbClr val="FFFFFF"/>
                </a:solidFill>
              </a:rPr>
              <a:t>CCSESA - January 2017</a:t>
            </a:r>
          </a:p>
        </p:txBody>
      </p:sp>
      <p:sp>
        <p:nvSpPr>
          <p:cNvPr id="1465" name="Shape 1465"/>
          <p:cNvSpPr/>
          <p:nvPr/>
        </p:nvSpPr>
        <p:spPr>
          <a:xfrm>
            <a:off x="9397400" y="3613833"/>
            <a:ext cx="1356400" cy="371600"/>
          </a:xfrm>
          <a:prstGeom prst="ellipse">
            <a:avLst/>
          </a:prstGeom>
          <a:noFill/>
          <a:ln w="28575" cap="flat" cmpd="sng">
            <a:solidFill>
              <a:srgbClr val="FF0000"/>
            </a:solidFill>
            <a:prstDash val="solid"/>
            <a:round/>
            <a:headEnd type="none" w="med" len="med"/>
            <a:tailEnd type="none" w="med" len="med"/>
          </a:ln>
        </p:spPr>
        <p:txBody>
          <a:bodyPr lIns="121900" tIns="121900" rIns="121900" bIns="121900" anchor="ctr" anchorCtr="0">
            <a:noAutofit/>
          </a:bodyPr>
          <a:lstStyle/>
          <a:p>
            <a:endParaRPr sz="2400"/>
          </a:p>
        </p:txBody>
      </p:sp>
    </p:spTree>
    <p:extLst>
      <p:ext uri="{BB962C8B-B14F-4D97-AF65-F5344CB8AC3E}">
        <p14:creationId xmlns:p14="http://schemas.microsoft.com/office/powerpoint/2010/main" val="4218143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Shape 1500"/>
          <p:cNvSpPr txBox="1">
            <a:spLocks noGrp="1"/>
          </p:cNvSpPr>
          <p:nvPr>
            <p:ph type="title"/>
          </p:nvPr>
        </p:nvSpPr>
        <p:spPr>
          <a:xfrm>
            <a:off x="203200" y="123291"/>
            <a:ext cx="10515600" cy="373200"/>
          </a:xfrm>
          <a:prstGeom prst="rect">
            <a:avLst/>
          </a:prstGeom>
          <a:noFill/>
          <a:ln>
            <a:noFill/>
          </a:ln>
        </p:spPr>
        <p:txBody>
          <a:bodyPr vert="horz" lIns="91433" tIns="45700" rIns="91433" bIns="45700" rtlCol="0" anchor="ctr" anchorCtr="0">
            <a:noAutofit/>
          </a:bodyPr>
          <a:lstStyle/>
          <a:p>
            <a:pPr>
              <a:spcBef>
                <a:spcPts val="0"/>
              </a:spcBef>
              <a:buClr>
                <a:schemeClr val="dk1"/>
              </a:buClr>
              <a:buSzPct val="25000"/>
            </a:pPr>
            <a:r>
              <a:rPr lang="en" sz="3200" b="1">
                <a:solidFill>
                  <a:schemeClr val="dk1"/>
                </a:solidFill>
                <a:latin typeface="Arial"/>
                <a:ea typeface="Arial"/>
                <a:cs typeface="Arial"/>
                <a:sym typeface="Arial"/>
              </a:rPr>
              <a:t>Approvable – Non Approvable?</a:t>
            </a:r>
          </a:p>
        </p:txBody>
      </p:sp>
      <p:sp>
        <p:nvSpPr>
          <p:cNvPr id="1501" name="Shape 1501"/>
          <p:cNvSpPr txBox="1"/>
          <p:nvPr/>
        </p:nvSpPr>
        <p:spPr>
          <a:xfrm>
            <a:off x="8534267" y="496499"/>
            <a:ext cx="3626400" cy="2293615"/>
          </a:xfrm>
          <a:prstGeom prst="rect">
            <a:avLst/>
          </a:prstGeom>
          <a:solidFill>
            <a:srgbClr val="FFFF00"/>
          </a:solidFill>
          <a:ln>
            <a:noFill/>
          </a:ln>
        </p:spPr>
        <p:txBody>
          <a:bodyPr lIns="91433" tIns="45700" rIns="91433" bIns="45700" anchor="t" anchorCtr="0">
            <a:noAutofit/>
          </a:bodyPr>
          <a:lstStyle/>
          <a:p>
            <a:r>
              <a:rPr lang="en" sz="2000" i="1" dirty="0" smtClean="0">
                <a:solidFill>
                  <a:schemeClr val="dk1"/>
                </a:solidFill>
                <a:latin typeface="Calibri"/>
                <a:ea typeface="Calibri"/>
                <a:cs typeface="Calibri"/>
                <a:sym typeface="Calibri"/>
              </a:rPr>
              <a:t>42 </a:t>
            </a:r>
            <a:r>
              <a:rPr lang="en" sz="2000" i="1" dirty="0">
                <a:solidFill>
                  <a:schemeClr val="dk1"/>
                </a:solidFill>
                <a:latin typeface="Calibri"/>
                <a:ea typeface="Calibri"/>
                <a:cs typeface="Calibri"/>
                <a:sym typeface="Calibri"/>
              </a:rPr>
              <a:t>million is probably not approvable </a:t>
            </a:r>
            <a:r>
              <a:rPr lang="en" sz="2000" i="1" dirty="0" smtClean="0">
                <a:solidFill>
                  <a:schemeClr val="dk1"/>
                </a:solidFill>
                <a:latin typeface="Calibri"/>
                <a:ea typeface="Calibri"/>
                <a:cs typeface="Calibri"/>
                <a:sym typeface="Calibri"/>
              </a:rPr>
              <a:t>based </a:t>
            </a:r>
            <a:r>
              <a:rPr lang="en" sz="2000" i="1" dirty="0">
                <a:solidFill>
                  <a:schemeClr val="dk1"/>
                </a:solidFill>
                <a:latin typeface="Calibri"/>
                <a:ea typeface="Calibri"/>
                <a:cs typeface="Calibri"/>
                <a:sym typeface="Calibri"/>
              </a:rPr>
              <a:t>on the information available. The total general fund budget is </a:t>
            </a:r>
            <a:r>
              <a:rPr lang="en" sz="2000" i="1" dirty="0">
                <a:solidFill>
                  <a:srgbClr val="C00000"/>
                </a:solidFill>
                <a:latin typeface="Calibri"/>
                <a:ea typeface="Calibri"/>
                <a:cs typeface="Calibri"/>
                <a:sym typeface="Calibri"/>
              </a:rPr>
              <a:t>$48,767,549 </a:t>
            </a:r>
            <a:r>
              <a:rPr lang="en" sz="2000" i="1" dirty="0">
                <a:solidFill>
                  <a:schemeClr val="dk1"/>
                </a:solidFill>
                <a:latin typeface="Calibri"/>
                <a:ea typeface="Calibri"/>
                <a:cs typeface="Calibri"/>
                <a:sym typeface="Calibri"/>
              </a:rPr>
              <a:t>so a variance of over $6.7 million is quite significant… over 13%.</a:t>
            </a:r>
          </a:p>
        </p:txBody>
      </p:sp>
      <p:sp>
        <p:nvSpPr>
          <p:cNvPr id="1502" name="Shape 1502"/>
          <p:cNvSpPr/>
          <p:nvPr/>
        </p:nvSpPr>
        <p:spPr>
          <a:xfrm>
            <a:off x="0" y="6383800"/>
            <a:ext cx="12192000" cy="461600"/>
          </a:xfrm>
          <a:prstGeom prst="rect">
            <a:avLst/>
          </a:prstGeom>
          <a:solidFill>
            <a:srgbClr val="0B5394"/>
          </a:solidFill>
          <a:ln>
            <a:noFill/>
          </a:ln>
        </p:spPr>
        <p:txBody>
          <a:bodyPr lIns="121900" tIns="121900" rIns="121900" bIns="121900" anchor="ctr" anchorCtr="0">
            <a:noAutofit/>
          </a:bodyPr>
          <a:lstStyle/>
          <a:p>
            <a:pPr algn="ctr"/>
            <a:endParaRPr sz="4000" b="1">
              <a:solidFill>
                <a:srgbClr val="FFFFFF"/>
              </a:solidFill>
            </a:endParaRPr>
          </a:p>
        </p:txBody>
      </p:sp>
      <p:sp>
        <p:nvSpPr>
          <p:cNvPr id="1503" name="Shape 1503"/>
          <p:cNvSpPr txBox="1">
            <a:spLocks noGrp="1"/>
          </p:cNvSpPr>
          <p:nvPr>
            <p:ph type="sldNum" idx="12"/>
          </p:nvPr>
        </p:nvSpPr>
        <p:spPr>
          <a:xfrm>
            <a:off x="11296609" y="6217621"/>
            <a:ext cx="731600" cy="524800"/>
          </a:xfrm>
          <a:prstGeom prst="rect">
            <a:avLst/>
          </a:prstGeom>
        </p:spPr>
        <p:txBody>
          <a:bodyPr vert="horz" lIns="91433" tIns="45700" rIns="91433" bIns="45700" rtlCol="0" anchor="ctr" anchorCtr="0">
            <a:noAutofit/>
          </a:bodyPr>
          <a:lstStyle/>
          <a:p>
            <a:fld id="{00000000-1234-1234-1234-123412341234}" type="slidenum">
              <a:rPr lang="en" sz="1333">
                <a:solidFill>
                  <a:srgbClr val="FFFFFF"/>
                </a:solidFill>
              </a:rPr>
              <a:pPr/>
              <a:t>23</a:t>
            </a:fld>
            <a:endParaRPr lang="en" sz="1333">
              <a:solidFill>
                <a:srgbClr val="FFFFFF"/>
              </a:solidFill>
            </a:endParaRPr>
          </a:p>
        </p:txBody>
      </p:sp>
      <p:sp>
        <p:nvSpPr>
          <p:cNvPr id="1504" name="Shape 1504"/>
          <p:cNvSpPr txBox="1"/>
          <p:nvPr/>
        </p:nvSpPr>
        <p:spPr>
          <a:xfrm>
            <a:off x="64833" y="6589233"/>
            <a:ext cx="1941600" cy="211200"/>
          </a:xfrm>
          <a:prstGeom prst="rect">
            <a:avLst/>
          </a:prstGeom>
          <a:noFill/>
          <a:ln>
            <a:noFill/>
          </a:ln>
        </p:spPr>
        <p:txBody>
          <a:bodyPr lIns="121900" tIns="121900" rIns="121900" bIns="121900" anchor="ctr" anchorCtr="0">
            <a:noAutofit/>
          </a:bodyPr>
          <a:lstStyle/>
          <a:p>
            <a:r>
              <a:rPr lang="en" sz="1067">
                <a:solidFill>
                  <a:srgbClr val="FFFFFF"/>
                </a:solidFill>
              </a:rPr>
              <a:t>CCSESA - January 2017</a:t>
            </a:r>
          </a:p>
        </p:txBody>
      </p:sp>
      <p:pic>
        <p:nvPicPr>
          <p:cNvPr id="1505" name="Shape 1505"/>
          <p:cNvPicPr preferRelativeResize="0"/>
          <p:nvPr/>
        </p:nvPicPr>
        <p:blipFill>
          <a:blip r:embed="rId3">
            <a:alphaModFix/>
          </a:blip>
          <a:stretch>
            <a:fillRect/>
          </a:stretch>
        </p:blipFill>
        <p:spPr>
          <a:xfrm>
            <a:off x="203200" y="988616"/>
            <a:ext cx="8331080" cy="5144899"/>
          </a:xfrm>
          <a:prstGeom prst="rect">
            <a:avLst/>
          </a:prstGeom>
          <a:noFill/>
          <a:ln>
            <a:noFill/>
          </a:ln>
        </p:spPr>
      </p:pic>
      <p:sp>
        <p:nvSpPr>
          <p:cNvPr id="1506" name="Shape 1506"/>
          <p:cNvSpPr txBox="1"/>
          <p:nvPr/>
        </p:nvSpPr>
        <p:spPr>
          <a:xfrm>
            <a:off x="8287304" y="3348725"/>
            <a:ext cx="3626400" cy="2102400"/>
          </a:xfrm>
          <a:prstGeom prst="rect">
            <a:avLst/>
          </a:prstGeom>
          <a:solidFill>
            <a:srgbClr val="FFFF00"/>
          </a:solidFill>
          <a:ln>
            <a:noFill/>
          </a:ln>
        </p:spPr>
        <p:txBody>
          <a:bodyPr lIns="91433" tIns="45700" rIns="91433" bIns="45700" anchor="t" anchorCtr="0">
            <a:noAutofit/>
          </a:bodyPr>
          <a:lstStyle/>
          <a:p>
            <a:r>
              <a:rPr lang="en" i="1" dirty="0">
                <a:latin typeface="Calibri"/>
                <a:ea typeface="Calibri"/>
                <a:cs typeface="Calibri"/>
                <a:sym typeface="Calibri"/>
              </a:rPr>
              <a:t>This explanation is clearly inadequate. It should contain some description of how the dollar difference between total expenditures (1st box) and LCAP Action expenditures (2nd box) is being used.</a:t>
            </a:r>
          </a:p>
        </p:txBody>
      </p:sp>
      <p:sp>
        <p:nvSpPr>
          <p:cNvPr id="2" name="TextBox 1"/>
          <p:cNvSpPr txBox="1"/>
          <p:nvPr/>
        </p:nvSpPr>
        <p:spPr>
          <a:xfrm>
            <a:off x="4545496" y="2005225"/>
            <a:ext cx="3741808" cy="584775"/>
          </a:xfrm>
          <a:prstGeom prst="rect">
            <a:avLst/>
          </a:prstGeom>
          <a:solidFill>
            <a:schemeClr val="accent1">
              <a:lumMod val="20000"/>
              <a:lumOff val="80000"/>
            </a:schemeClr>
          </a:solidFill>
        </p:spPr>
        <p:txBody>
          <a:bodyPr wrap="square" rtlCol="0">
            <a:spAutoFit/>
          </a:bodyPr>
          <a:lstStyle/>
          <a:p>
            <a:r>
              <a:rPr lang="en-US" sz="1600" b="1" dirty="0" smtClean="0"/>
              <a:t>$34 million</a:t>
            </a:r>
          </a:p>
          <a:p>
            <a:endParaRPr lang="en-US" sz="1600" b="1" dirty="0"/>
          </a:p>
        </p:txBody>
      </p:sp>
      <p:cxnSp>
        <p:nvCxnSpPr>
          <p:cNvPr id="4" name="Straight Arrow Connector 3"/>
          <p:cNvCxnSpPr/>
          <p:nvPr/>
        </p:nvCxnSpPr>
        <p:spPr>
          <a:xfrm flipH="1" flipV="1">
            <a:off x="7288696" y="1735580"/>
            <a:ext cx="1351721" cy="22027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53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6840"/>
          </a:xfrm>
          <a:solidFill>
            <a:schemeClr val="accent1">
              <a:lumMod val="75000"/>
            </a:schemeClr>
          </a:solidFill>
        </p:spPr>
        <p:txBody>
          <a:bodyPr>
            <a:normAutofit/>
          </a:bodyPr>
          <a:lstStyle/>
          <a:p>
            <a:r>
              <a:rPr lang="en-US" sz="3600" b="1" dirty="0" smtClean="0">
                <a:solidFill>
                  <a:schemeClr val="bg1"/>
                </a:solidFill>
                <a:latin typeface="Arial Black" panose="020B0A04020102020204" pitchFamily="34" charset="0"/>
              </a:rPr>
              <a:t>Goals Actions and Services</a:t>
            </a:r>
            <a:endParaRPr lang="en-US" sz="3600" b="1" dirty="0">
              <a:solidFill>
                <a:schemeClr val="bg1"/>
              </a:solidFill>
              <a:latin typeface="Arial Black" panose="020B0A04020102020204" pitchFamily="34" charset="0"/>
            </a:endParaRPr>
          </a:p>
        </p:txBody>
      </p:sp>
      <p:sp>
        <p:nvSpPr>
          <p:cNvPr id="3" name="Content Placeholder 2"/>
          <p:cNvSpPr>
            <a:spLocks noGrp="1"/>
          </p:cNvSpPr>
          <p:nvPr>
            <p:ph sz="half" idx="1"/>
          </p:nvPr>
        </p:nvSpPr>
        <p:spPr>
          <a:xfrm>
            <a:off x="838200" y="1484243"/>
            <a:ext cx="5181600" cy="4692720"/>
          </a:xfrm>
          <a:solidFill>
            <a:srgbClr val="FFC000"/>
          </a:solidFill>
        </p:spPr>
        <p:txBody>
          <a:bodyPr>
            <a:normAutofit lnSpcReduction="10000"/>
          </a:bodyPr>
          <a:lstStyle/>
          <a:p>
            <a:pPr marL="0" marR="6773" indent="0">
              <a:lnSpc>
                <a:spcPct val="100000"/>
              </a:lnSpc>
              <a:spcBef>
                <a:spcPts val="0"/>
              </a:spcBef>
              <a:buNone/>
            </a:pPr>
            <a:r>
              <a:rPr lang="en-US" sz="2000" spc="-7" dirty="0" smtClean="0">
                <a:latin typeface="Verdana"/>
                <a:cs typeface="Verdana"/>
              </a:rPr>
              <a:t>From the LCFF Regulations:</a:t>
            </a:r>
          </a:p>
          <a:p>
            <a:pPr marL="0" marR="6773" indent="0">
              <a:lnSpc>
                <a:spcPct val="100000"/>
              </a:lnSpc>
              <a:spcBef>
                <a:spcPts val="0"/>
              </a:spcBef>
              <a:buNone/>
            </a:pPr>
            <a:endParaRPr lang="en-US" sz="1200" spc="-7" dirty="0" smtClean="0">
              <a:latin typeface="Verdana"/>
              <a:cs typeface="Verdana"/>
            </a:endParaRPr>
          </a:p>
          <a:p>
            <a:pPr marL="0" marR="6773" indent="0">
              <a:lnSpc>
                <a:spcPct val="100000"/>
              </a:lnSpc>
              <a:spcBef>
                <a:spcPts val="0"/>
              </a:spcBef>
              <a:buNone/>
            </a:pPr>
            <a:endParaRPr lang="en-US" sz="900" spc="-7" dirty="0" smtClean="0">
              <a:latin typeface="Verdana"/>
              <a:cs typeface="Verdana"/>
            </a:endParaRPr>
          </a:p>
          <a:p>
            <a:pPr marL="0" marR="6773" indent="0">
              <a:lnSpc>
                <a:spcPct val="100000"/>
              </a:lnSpc>
              <a:spcBef>
                <a:spcPts val="0"/>
              </a:spcBef>
              <a:buNone/>
            </a:pPr>
            <a:r>
              <a:rPr lang="en-US" sz="2000" i="1" spc="-7" dirty="0" smtClean="0">
                <a:latin typeface="Verdana"/>
                <a:cs typeface="Verdana"/>
              </a:rPr>
              <a:t>“...the LCAP must describe, for the school district and each school within the  district, goals and specific actions to achieve those goals for </a:t>
            </a:r>
            <a:r>
              <a:rPr lang="en-US" sz="2000" b="1" i="1" u="heavy" spc="-7" dirty="0" smtClean="0">
                <a:solidFill>
                  <a:srgbClr val="1B4587"/>
                </a:solidFill>
                <a:latin typeface="Verdana"/>
                <a:cs typeface="Verdana"/>
              </a:rPr>
              <a:t>ALL</a:t>
            </a:r>
            <a:r>
              <a:rPr lang="en-US" sz="2000" b="1" i="1" u="heavy" spc="280" dirty="0" smtClean="0">
                <a:solidFill>
                  <a:srgbClr val="1B4587"/>
                </a:solidFill>
                <a:latin typeface="Verdana"/>
                <a:cs typeface="Verdana"/>
              </a:rPr>
              <a:t> </a:t>
            </a:r>
            <a:r>
              <a:rPr lang="en-US" sz="2000" b="1" i="1" u="heavy" spc="-7" dirty="0" smtClean="0">
                <a:solidFill>
                  <a:srgbClr val="1B4587"/>
                </a:solidFill>
                <a:latin typeface="Verdana"/>
                <a:cs typeface="Verdana"/>
              </a:rPr>
              <a:t>STUDENTS </a:t>
            </a:r>
            <a:r>
              <a:rPr lang="en-US" sz="2000" i="1" u="heavy" spc="-533" dirty="0" smtClean="0">
                <a:solidFill>
                  <a:srgbClr val="1B4587"/>
                </a:solidFill>
                <a:latin typeface="Times New Roman"/>
                <a:cs typeface="Times New Roman"/>
              </a:rPr>
              <a:t> </a:t>
            </a:r>
            <a:r>
              <a:rPr lang="en-US" sz="2000" b="1" i="1" u="heavy" spc="-7" dirty="0" smtClean="0">
                <a:solidFill>
                  <a:srgbClr val="1B4587"/>
                </a:solidFill>
                <a:latin typeface="Verdana"/>
                <a:cs typeface="Verdana"/>
              </a:rPr>
              <a:t>AND EACH STUDENT GROUP </a:t>
            </a:r>
            <a:r>
              <a:rPr lang="en-US" sz="2000" i="1" spc="-7" dirty="0" smtClean="0">
                <a:latin typeface="Verdana"/>
                <a:cs typeface="Verdana"/>
              </a:rPr>
              <a:t>identified by the Local Control Funding  Formula (LCFF) (ethnic, socioeconomically disadvantaged, English learners,  foster youth, pupils with disabilities, and homeless youth), for each of the  state priorities and any locally identified priorities.” </a:t>
            </a:r>
            <a:r>
              <a:rPr lang="en-US" sz="2000" i="1" spc="-7" dirty="0" smtClean="0">
                <a:solidFill>
                  <a:srgbClr val="1B4587"/>
                </a:solidFill>
                <a:latin typeface="Verdana"/>
                <a:cs typeface="Verdana"/>
              </a:rPr>
              <a:t>(Emphasis</a:t>
            </a:r>
            <a:r>
              <a:rPr lang="en-US" sz="2000" i="1" spc="272" dirty="0" smtClean="0">
                <a:solidFill>
                  <a:srgbClr val="1B4587"/>
                </a:solidFill>
                <a:latin typeface="Verdana"/>
                <a:cs typeface="Verdana"/>
              </a:rPr>
              <a:t> </a:t>
            </a:r>
            <a:r>
              <a:rPr lang="en-US" sz="2000" i="1" spc="-7" dirty="0" smtClean="0">
                <a:solidFill>
                  <a:srgbClr val="1B4587"/>
                </a:solidFill>
                <a:latin typeface="Verdana"/>
                <a:cs typeface="Verdana"/>
              </a:rPr>
              <a:t>Added)</a:t>
            </a:r>
            <a:endParaRPr lang="en-US" sz="2000" i="1" dirty="0" smtClean="0">
              <a:latin typeface="Verdana"/>
              <a:cs typeface="Verdana"/>
            </a:endParaRPr>
          </a:p>
          <a:p>
            <a:endParaRPr lang="en-US" dirty="0"/>
          </a:p>
        </p:txBody>
      </p:sp>
      <p:sp>
        <p:nvSpPr>
          <p:cNvPr id="4" name="Content Placeholder 3"/>
          <p:cNvSpPr>
            <a:spLocks noGrp="1"/>
          </p:cNvSpPr>
          <p:nvPr>
            <p:ph sz="half" idx="2"/>
          </p:nvPr>
        </p:nvSpPr>
        <p:spPr>
          <a:xfrm>
            <a:off x="6019800" y="1484243"/>
            <a:ext cx="6039678" cy="4692720"/>
          </a:xfrm>
        </p:spPr>
        <p:txBody>
          <a:bodyPr>
            <a:normAutofit lnSpcReduction="10000"/>
          </a:bodyPr>
          <a:lstStyle/>
          <a:p>
            <a:r>
              <a:rPr lang="en-US" sz="2400" dirty="0" smtClean="0"/>
              <a:t>Expenditures for goals actions and services are estimated</a:t>
            </a:r>
          </a:p>
          <a:p>
            <a:r>
              <a:rPr lang="en-US" sz="2400" dirty="0" smtClean="0"/>
              <a:t>Be sure to clearly name the expense in a manner that stakeholders will understand in additions to providing SACS budget references</a:t>
            </a:r>
          </a:p>
          <a:p>
            <a:r>
              <a:rPr lang="en-US" sz="2400" dirty="0" smtClean="0"/>
              <a:t>Separate costs of salary and benefits</a:t>
            </a:r>
          </a:p>
          <a:p>
            <a:r>
              <a:rPr lang="en-US" sz="2400" dirty="0" smtClean="0"/>
              <a:t>If there is a position described in the LCAP i.e. TOSA, that is already included in “Certificated salaries and benefits” described in a prior action, include the specific cost of the position, but be sure to also indicate that the amount is already included in a prior action </a:t>
            </a:r>
            <a:endParaRPr lang="en-US" sz="2400" dirty="0"/>
          </a:p>
        </p:txBody>
      </p:sp>
    </p:spTree>
    <p:extLst>
      <p:ext uri="{BB962C8B-B14F-4D97-AF65-F5344CB8AC3E}">
        <p14:creationId xmlns:p14="http://schemas.microsoft.com/office/powerpoint/2010/main" val="3764676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5364260"/>
              </p:ext>
            </p:extLst>
          </p:nvPr>
        </p:nvGraphicFramePr>
        <p:xfrm>
          <a:off x="424071" y="291549"/>
          <a:ext cx="11410119" cy="6321286"/>
        </p:xfrm>
        <a:graphic>
          <a:graphicData uri="http://schemas.openxmlformats.org/drawingml/2006/table">
            <a:tbl>
              <a:tblPr>
                <a:tableStyleId>{5C22544A-7EE6-4342-B048-85BDC9FD1C3A}</a:tableStyleId>
              </a:tblPr>
              <a:tblGrid>
                <a:gridCol w="1346363"/>
                <a:gridCol w="2588507"/>
                <a:gridCol w="1002824"/>
                <a:gridCol w="2688094"/>
                <a:gridCol w="945698"/>
                <a:gridCol w="2838633"/>
              </a:tblGrid>
              <a:tr h="409749">
                <a:tc gridSpan="6">
                  <a:txBody>
                    <a:bodyPr/>
                    <a:lstStyle/>
                    <a:p>
                      <a:pPr marL="0" marR="0">
                        <a:lnSpc>
                          <a:spcPct val="107000"/>
                        </a:lnSpc>
                        <a:spcBef>
                          <a:spcPts val="100"/>
                        </a:spcBef>
                        <a:spcAft>
                          <a:spcPts val="100"/>
                        </a:spcAft>
                      </a:pPr>
                      <a:r>
                        <a:rPr lang="en-US" sz="1000" u="sng" dirty="0">
                          <a:effectLst/>
                          <a:hlinkClick r:id="rId2" action="ppaction://hlinkfile"/>
                        </a:rPr>
                        <a:t>ACTIONS/SERVICES</a:t>
                      </a:r>
                      <a:endParaRPr lang="en-US" sz="1200"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4221">
                <a:tc gridSpan="2">
                  <a:txBody>
                    <a:bodyPr/>
                    <a:lstStyle/>
                    <a:p>
                      <a:pPr marL="0" marR="0">
                        <a:lnSpc>
                          <a:spcPct val="100000"/>
                        </a:lnSpc>
                        <a:spcBef>
                          <a:spcPts val="100"/>
                        </a:spcBef>
                        <a:spcAft>
                          <a:spcPts val="100"/>
                        </a:spcAft>
                      </a:pPr>
                      <a:r>
                        <a:rPr lang="en-US" sz="1200" b="1" dirty="0">
                          <a:effectLst/>
                        </a:rPr>
                        <a:t>2017-18</a:t>
                      </a:r>
                      <a:endParaRPr lang="en-US" sz="1200" b="1" dirty="0">
                        <a:solidFill>
                          <a:srgbClr val="000000"/>
                        </a:solidFill>
                        <a:effectLst/>
                        <a:latin typeface="Arial" panose="020B0604020202020204" pitchFamily="34" charset="0"/>
                        <a:ea typeface="Arial" panose="020B0604020202020204" pitchFamily="34" charset="0"/>
                      </a:endParaRPr>
                    </a:p>
                  </a:txBody>
                  <a:tcPr marL="73025"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marL="0" marR="0">
                        <a:lnSpc>
                          <a:spcPct val="100000"/>
                        </a:lnSpc>
                        <a:spcBef>
                          <a:spcPts val="100"/>
                        </a:spcBef>
                        <a:spcAft>
                          <a:spcPts val="100"/>
                        </a:spcAft>
                      </a:pPr>
                      <a:r>
                        <a:rPr lang="en-US" sz="1200" b="1" dirty="0">
                          <a:effectLst/>
                        </a:rPr>
                        <a:t>2018-19</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marL="0" marR="0">
                        <a:lnSpc>
                          <a:spcPct val="100000"/>
                        </a:lnSpc>
                        <a:spcBef>
                          <a:spcPts val="100"/>
                        </a:spcBef>
                        <a:spcAft>
                          <a:spcPts val="100"/>
                        </a:spcAft>
                      </a:pPr>
                      <a:r>
                        <a:rPr lang="en-US" sz="1200" b="1" dirty="0">
                          <a:effectLst/>
                        </a:rPr>
                        <a:t>2019-20</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r h="408383">
                <a:tc gridSpan="2">
                  <a:txBody>
                    <a:bodyPr/>
                    <a:lstStyle/>
                    <a:p>
                      <a:pPr marL="0" marR="0">
                        <a:lnSpc>
                          <a:spcPct val="107000"/>
                        </a:lnSpc>
                        <a:spcBef>
                          <a:spcPts val="100"/>
                        </a:spcBef>
                        <a:spcAft>
                          <a:spcPts val="100"/>
                        </a:spcAft>
                      </a:pPr>
                      <a:r>
                        <a:rPr lang="en-US" sz="1000" b="1" dirty="0">
                          <a:effectLst/>
                        </a:rPr>
                        <a:t>☐ New    ☐ Modified    X Unchanged </a:t>
                      </a:r>
                      <a:endParaRPr lang="en-US" sz="1200" b="1" dirty="0">
                        <a:solidFill>
                          <a:srgbClr val="000000"/>
                        </a:solidFill>
                        <a:effectLst/>
                        <a:latin typeface="Arial" panose="020B0604020202020204" pitchFamily="34" charset="0"/>
                        <a:ea typeface="Arial" panose="020B0604020202020204" pitchFamily="34" charset="0"/>
                      </a:endParaRPr>
                    </a:p>
                  </a:txBody>
                  <a:tcPr marL="73025" marR="73025" marT="0"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en-US"/>
                    </a:p>
                  </a:txBody>
                  <a:tcPr/>
                </a:tc>
                <a:tc gridSpan="2">
                  <a:txBody>
                    <a:bodyPr/>
                    <a:lstStyle/>
                    <a:p>
                      <a:pPr marL="0" marR="0">
                        <a:lnSpc>
                          <a:spcPct val="107000"/>
                        </a:lnSpc>
                        <a:spcBef>
                          <a:spcPts val="100"/>
                        </a:spcBef>
                        <a:spcAft>
                          <a:spcPts val="100"/>
                        </a:spcAft>
                      </a:pPr>
                      <a:r>
                        <a:rPr lang="en-US" sz="1000" b="1" dirty="0">
                          <a:effectLst/>
                        </a:rPr>
                        <a:t>☐ New    ☐ Modified    X Unchanged</a:t>
                      </a:r>
                      <a:endParaRPr lang="en-US" sz="1200" b="1" dirty="0">
                        <a:solidFill>
                          <a:srgbClr val="000000"/>
                        </a:solidFill>
                        <a:effectLst/>
                        <a:latin typeface="Arial" panose="020B0604020202020204" pitchFamily="34" charset="0"/>
                        <a:ea typeface="Arial" panose="020B0604020202020204" pitchFamily="34" charset="0"/>
                      </a:endParaRPr>
                    </a:p>
                  </a:txBody>
                  <a:tcPr marL="73025" marR="73025" marT="0"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en-US"/>
                    </a:p>
                  </a:txBody>
                  <a:tcPr/>
                </a:tc>
                <a:tc gridSpan="2">
                  <a:txBody>
                    <a:bodyPr/>
                    <a:lstStyle/>
                    <a:p>
                      <a:pPr marL="0" marR="0">
                        <a:lnSpc>
                          <a:spcPct val="107000"/>
                        </a:lnSpc>
                        <a:spcBef>
                          <a:spcPts val="100"/>
                        </a:spcBef>
                        <a:spcAft>
                          <a:spcPts val="100"/>
                        </a:spcAft>
                      </a:pPr>
                      <a:r>
                        <a:rPr lang="en-US" sz="1000" b="1" dirty="0">
                          <a:effectLst/>
                        </a:rPr>
                        <a:t>☐ New     ☐ Modified     X Unchanged</a:t>
                      </a:r>
                      <a:endParaRPr lang="en-US" sz="1200" b="1" dirty="0">
                        <a:solidFill>
                          <a:srgbClr val="000000"/>
                        </a:solidFill>
                        <a:effectLst/>
                        <a:latin typeface="Arial" panose="020B0604020202020204" pitchFamily="34" charset="0"/>
                        <a:ea typeface="Arial" panose="020B0604020202020204" pitchFamily="34" charset="0"/>
                      </a:endParaRPr>
                    </a:p>
                  </a:txBody>
                  <a:tcPr marL="73025" marR="73025" marT="0"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en-US"/>
                    </a:p>
                  </a:txBody>
                  <a:tcPr/>
                </a:tc>
              </a:tr>
              <a:tr h="1749634">
                <a:tc gridSpan="2">
                  <a:txBody>
                    <a:bodyPr/>
                    <a:lstStyle/>
                    <a:p>
                      <a:pPr marL="0" marR="0">
                        <a:lnSpc>
                          <a:spcPct val="107000"/>
                        </a:lnSpc>
                        <a:spcBef>
                          <a:spcPts val="300"/>
                        </a:spcBef>
                        <a:spcAft>
                          <a:spcPts val="300"/>
                        </a:spcAft>
                      </a:pPr>
                      <a:r>
                        <a:rPr lang="en-US" sz="1200" b="1" dirty="0">
                          <a:effectLst/>
                        </a:rPr>
                        <a:t>Recruit, hire and retain a diverse group of highly qualified teachers who are skilled in closing the achievement gap while all students improve.  Maintaining an average class size of 24:1 in grades TK-3 and 29:1 in grades 4-12</a:t>
                      </a:r>
                    </a:p>
                    <a:p>
                      <a:pPr marL="0" marR="0">
                        <a:lnSpc>
                          <a:spcPct val="107000"/>
                        </a:lnSpc>
                        <a:spcBef>
                          <a:spcPts val="300"/>
                        </a:spcBef>
                        <a:spcAft>
                          <a:spcPts val="300"/>
                        </a:spcAft>
                      </a:pPr>
                      <a:r>
                        <a:rPr lang="en-US" sz="1200" b="1" dirty="0">
                          <a:effectLst/>
                        </a:rPr>
                        <a:t>Certificated Salary (a) and Benefits (b):  (1000 and 3000) </a:t>
                      </a:r>
                    </a:p>
                    <a:p>
                      <a:pPr marL="0" marR="0">
                        <a:lnSpc>
                          <a:spcPct val="107000"/>
                        </a:lnSpc>
                        <a:spcBef>
                          <a:spcPts val="300"/>
                        </a:spcBef>
                        <a:spcAft>
                          <a:spcPts val="300"/>
                        </a:spcAft>
                      </a:pPr>
                      <a:r>
                        <a:rPr lang="en-US" sz="1200" b="1" dirty="0">
                          <a:effectLst/>
                        </a:rPr>
                        <a:t>Certificated Signing bonuses (c)  (1110) (Title II</a:t>
                      </a:r>
                      <a:r>
                        <a:rPr lang="en-US" sz="1200" b="1" dirty="0" smtClean="0">
                          <a:effectLst/>
                        </a:rPr>
                        <a:t>)</a:t>
                      </a:r>
                    </a:p>
                    <a:p>
                      <a:pPr marL="0" marR="0">
                        <a:lnSpc>
                          <a:spcPct val="107000"/>
                        </a:lnSpc>
                        <a:spcBef>
                          <a:spcPts val="300"/>
                        </a:spcBef>
                        <a:spcAft>
                          <a:spcPts val="300"/>
                        </a:spcAft>
                      </a:pPr>
                      <a:endParaRPr lang="en-US" sz="1200" b="1" dirty="0">
                        <a:solidFill>
                          <a:srgbClr val="000000"/>
                        </a:solidFill>
                        <a:effectLst/>
                        <a:latin typeface="Arial" panose="020B0604020202020204" pitchFamily="34" charset="0"/>
                        <a:ea typeface="Arial" panose="020B0604020202020204" pitchFamily="34" charset="0"/>
                      </a:endParaRPr>
                    </a:p>
                  </a:txBody>
                  <a:tcPr marL="73025"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en-US"/>
                    </a:p>
                  </a:txBody>
                  <a:tcPr/>
                </a:tc>
                <a:tc gridSpan="2">
                  <a:txBody>
                    <a:bodyPr/>
                    <a:lstStyle/>
                    <a:p>
                      <a:pPr marL="0" marR="0">
                        <a:lnSpc>
                          <a:spcPct val="107000"/>
                        </a:lnSpc>
                        <a:spcBef>
                          <a:spcPts val="300"/>
                        </a:spcBef>
                        <a:spcAft>
                          <a:spcPts val="300"/>
                        </a:spcAft>
                      </a:pPr>
                      <a:r>
                        <a:rPr lang="en-US" sz="1200" b="1" dirty="0">
                          <a:effectLst/>
                        </a:rPr>
                        <a:t> </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en-US"/>
                    </a:p>
                  </a:txBody>
                  <a:tcPr/>
                </a:tc>
                <a:tc gridSpan="2">
                  <a:txBody>
                    <a:bodyPr/>
                    <a:lstStyle/>
                    <a:p>
                      <a:pPr marL="0" marR="0">
                        <a:lnSpc>
                          <a:spcPct val="107000"/>
                        </a:lnSpc>
                        <a:spcBef>
                          <a:spcPts val="300"/>
                        </a:spcBef>
                        <a:spcAft>
                          <a:spcPts val="300"/>
                        </a:spcAft>
                      </a:pPr>
                      <a:r>
                        <a:rPr lang="en-US" sz="1200" b="1" dirty="0">
                          <a:effectLst/>
                        </a:rPr>
                        <a:t> </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en-US"/>
                    </a:p>
                  </a:txBody>
                  <a:tcPr/>
                </a:tc>
              </a:tr>
              <a:tr h="277489">
                <a:tc gridSpan="2">
                  <a:txBody>
                    <a:bodyPr/>
                    <a:lstStyle/>
                    <a:p>
                      <a:pPr marL="0" marR="0">
                        <a:lnSpc>
                          <a:spcPct val="107000"/>
                        </a:lnSpc>
                        <a:spcBef>
                          <a:spcPts val="200"/>
                        </a:spcBef>
                        <a:spcAft>
                          <a:spcPts val="200"/>
                        </a:spcAft>
                      </a:pPr>
                      <a:r>
                        <a:rPr lang="en-US" sz="1000" b="1" u="sng" dirty="0">
                          <a:solidFill>
                            <a:schemeClr val="accent1">
                              <a:lumMod val="75000"/>
                            </a:schemeClr>
                          </a:solidFill>
                          <a:effectLst/>
                        </a:rPr>
                        <a:t>BUDGETED EXPENDITURES</a:t>
                      </a:r>
                      <a:endParaRPr lang="en-US" sz="1200" b="1" dirty="0">
                        <a:solidFill>
                          <a:schemeClr val="accent1">
                            <a:lumMod val="75000"/>
                          </a:schemeClr>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marL="0" marR="0">
                        <a:lnSpc>
                          <a:spcPct val="107000"/>
                        </a:lnSpc>
                        <a:spcBef>
                          <a:spcPts val="200"/>
                        </a:spcBef>
                        <a:spcAft>
                          <a:spcPts val="200"/>
                        </a:spcAft>
                      </a:pP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marL="0" marR="0">
                        <a:lnSpc>
                          <a:spcPct val="107000"/>
                        </a:lnSpc>
                        <a:spcBef>
                          <a:spcPts val="200"/>
                        </a:spcBef>
                        <a:spcAft>
                          <a:spcPts val="200"/>
                        </a:spcAft>
                      </a:pP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r h="364221">
                <a:tc gridSpan="2">
                  <a:txBody>
                    <a:bodyPr/>
                    <a:lstStyle/>
                    <a:p>
                      <a:pPr marL="0" marR="0">
                        <a:lnSpc>
                          <a:spcPct val="100000"/>
                        </a:lnSpc>
                        <a:spcBef>
                          <a:spcPts val="100"/>
                        </a:spcBef>
                        <a:spcAft>
                          <a:spcPts val="100"/>
                        </a:spcAft>
                      </a:pPr>
                      <a:r>
                        <a:rPr lang="en-US" sz="1200" b="1" dirty="0">
                          <a:effectLst/>
                        </a:rPr>
                        <a:t>2017-18</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marL="0" marR="0">
                        <a:lnSpc>
                          <a:spcPct val="100000"/>
                        </a:lnSpc>
                        <a:spcBef>
                          <a:spcPts val="100"/>
                        </a:spcBef>
                        <a:spcAft>
                          <a:spcPts val="100"/>
                        </a:spcAft>
                      </a:pPr>
                      <a:r>
                        <a:rPr lang="en-US" sz="1200" b="1" dirty="0">
                          <a:effectLst/>
                        </a:rPr>
                        <a:t>2018-19</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marL="0" marR="0">
                        <a:lnSpc>
                          <a:spcPct val="100000"/>
                        </a:lnSpc>
                        <a:spcBef>
                          <a:spcPts val="100"/>
                        </a:spcBef>
                        <a:spcAft>
                          <a:spcPts val="100"/>
                        </a:spcAft>
                      </a:pPr>
                      <a:r>
                        <a:rPr lang="en-US" sz="1200" b="1" dirty="0">
                          <a:effectLst/>
                        </a:rPr>
                        <a:t>2019-20</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r h="1049069">
                <a:tc>
                  <a:txBody>
                    <a:bodyPr/>
                    <a:lstStyle/>
                    <a:p>
                      <a:pPr marL="0" marR="0">
                        <a:lnSpc>
                          <a:spcPct val="107000"/>
                        </a:lnSpc>
                        <a:spcBef>
                          <a:spcPts val="100"/>
                        </a:spcBef>
                        <a:spcAft>
                          <a:spcPts val="240"/>
                        </a:spcAft>
                      </a:pPr>
                      <a:r>
                        <a:rPr lang="en-US" sz="1200" b="1" dirty="0">
                          <a:effectLst/>
                        </a:rPr>
                        <a:t>Amount</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300"/>
                        </a:spcBef>
                        <a:spcAft>
                          <a:spcPts val="300"/>
                        </a:spcAft>
                      </a:pPr>
                      <a:r>
                        <a:rPr lang="en-US" sz="1200" b="1" dirty="0">
                          <a:effectLst/>
                        </a:rPr>
                        <a:t>$28,327,361.00 Total = a + b</a:t>
                      </a:r>
                    </a:p>
                    <a:p>
                      <a:pPr marL="0" marR="0">
                        <a:lnSpc>
                          <a:spcPct val="107000"/>
                        </a:lnSpc>
                        <a:spcBef>
                          <a:spcPts val="300"/>
                        </a:spcBef>
                        <a:spcAft>
                          <a:spcPts val="300"/>
                        </a:spcAft>
                      </a:pPr>
                      <a:r>
                        <a:rPr lang="en-US" sz="1200" b="1" dirty="0">
                          <a:effectLst/>
                        </a:rPr>
                        <a:t>(a)$19,545,879  (b) $ 8,781,482</a:t>
                      </a:r>
                    </a:p>
                    <a:p>
                      <a:pPr marL="0" marR="0">
                        <a:lnSpc>
                          <a:spcPct val="107000"/>
                        </a:lnSpc>
                        <a:spcBef>
                          <a:spcPts val="300"/>
                        </a:spcBef>
                        <a:spcAft>
                          <a:spcPts val="300"/>
                        </a:spcAft>
                      </a:pPr>
                      <a:r>
                        <a:rPr lang="en-US" sz="1200" b="1" dirty="0">
                          <a:effectLst/>
                        </a:rPr>
                        <a:t>(c) $14,000.00 </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a:lnSpc>
                          <a:spcPct val="107000"/>
                        </a:lnSpc>
                        <a:spcBef>
                          <a:spcPts val="100"/>
                        </a:spcBef>
                        <a:spcAft>
                          <a:spcPts val="100"/>
                        </a:spcAft>
                      </a:pPr>
                      <a:r>
                        <a:rPr lang="en-US" sz="1200" b="1" dirty="0">
                          <a:effectLst/>
                        </a:rPr>
                        <a:t>Amount</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300"/>
                        </a:spcBef>
                        <a:spcAft>
                          <a:spcPts val="300"/>
                        </a:spcAft>
                        <a:buClrTx/>
                        <a:buSzTx/>
                        <a:buFontTx/>
                        <a:buNone/>
                        <a:tabLst/>
                        <a:defRPr/>
                      </a:pPr>
                      <a:r>
                        <a:rPr lang="en-US" sz="1200" b="1" dirty="0" smtClean="0">
                          <a:effectLst/>
                        </a:rPr>
                        <a:t>$</a:t>
                      </a:r>
                      <a:r>
                        <a:rPr lang="en-US" sz="1200" b="1" dirty="0">
                          <a:effectLst/>
                        </a:rPr>
                        <a:t>28,946,691.00 </a:t>
                      </a:r>
                      <a:r>
                        <a:rPr lang="en-US" sz="1200" b="1" dirty="0" smtClean="0">
                          <a:effectLst/>
                        </a:rPr>
                        <a:t>Total = a + b</a:t>
                      </a:r>
                    </a:p>
                    <a:p>
                      <a:pPr marL="0" marR="0">
                        <a:lnSpc>
                          <a:spcPct val="107000"/>
                        </a:lnSpc>
                        <a:spcBef>
                          <a:spcPts val="300"/>
                        </a:spcBef>
                        <a:spcAft>
                          <a:spcPts val="300"/>
                        </a:spcAft>
                      </a:pPr>
                      <a:r>
                        <a:rPr lang="en-US" sz="1200" b="1" dirty="0" smtClean="0">
                          <a:effectLst/>
                        </a:rPr>
                        <a:t>(</a:t>
                      </a:r>
                      <a:r>
                        <a:rPr lang="en-US" sz="1200" b="1" dirty="0">
                          <a:effectLst/>
                        </a:rPr>
                        <a:t>a)$19,973,216  (b) $ 8,973,475</a:t>
                      </a:r>
                    </a:p>
                    <a:p>
                      <a:pPr marL="0" marR="0">
                        <a:lnSpc>
                          <a:spcPct val="107000"/>
                        </a:lnSpc>
                        <a:spcBef>
                          <a:spcPts val="300"/>
                        </a:spcBef>
                        <a:spcAft>
                          <a:spcPts val="300"/>
                        </a:spcAft>
                      </a:pPr>
                      <a:r>
                        <a:rPr lang="en-US" sz="1200" b="1" dirty="0">
                          <a:effectLst/>
                        </a:rPr>
                        <a:t>(c) $14,000.00</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a:lnSpc>
                          <a:spcPct val="107000"/>
                        </a:lnSpc>
                        <a:spcBef>
                          <a:spcPts val="100"/>
                        </a:spcBef>
                        <a:spcAft>
                          <a:spcPts val="100"/>
                        </a:spcAft>
                      </a:pPr>
                      <a:r>
                        <a:rPr lang="en-US" sz="1200" b="1" dirty="0">
                          <a:effectLst/>
                        </a:rPr>
                        <a:t>Amount</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300"/>
                        </a:spcBef>
                        <a:spcAft>
                          <a:spcPts val="300"/>
                        </a:spcAft>
                        <a:buClrTx/>
                        <a:buSzTx/>
                        <a:buFontTx/>
                        <a:buNone/>
                        <a:tabLst/>
                        <a:defRPr/>
                      </a:pPr>
                      <a:r>
                        <a:rPr lang="en-US" sz="1200" b="1" dirty="0">
                          <a:effectLst/>
                        </a:rPr>
                        <a:t>$29,521,011.00 </a:t>
                      </a:r>
                      <a:r>
                        <a:rPr lang="en-US" sz="1200" b="1" dirty="0" smtClean="0">
                          <a:effectLst/>
                        </a:rPr>
                        <a:t> Total = a + b</a:t>
                      </a:r>
                    </a:p>
                    <a:p>
                      <a:pPr marL="0" marR="0">
                        <a:lnSpc>
                          <a:spcPct val="107000"/>
                        </a:lnSpc>
                        <a:spcBef>
                          <a:spcPts val="300"/>
                        </a:spcBef>
                        <a:spcAft>
                          <a:spcPts val="300"/>
                        </a:spcAft>
                      </a:pPr>
                      <a:r>
                        <a:rPr lang="en-US" sz="1200" b="1" dirty="0" smtClean="0">
                          <a:effectLst/>
                        </a:rPr>
                        <a:t>(</a:t>
                      </a:r>
                      <a:r>
                        <a:rPr lang="en-US" sz="1200" b="1" dirty="0">
                          <a:effectLst/>
                        </a:rPr>
                        <a:t>a)$20,369,497  (b) $ 9,151,514</a:t>
                      </a:r>
                    </a:p>
                    <a:p>
                      <a:pPr marL="0" marR="0">
                        <a:lnSpc>
                          <a:spcPct val="107000"/>
                        </a:lnSpc>
                        <a:spcBef>
                          <a:spcPts val="300"/>
                        </a:spcBef>
                        <a:spcAft>
                          <a:spcPts val="300"/>
                        </a:spcAft>
                      </a:pPr>
                      <a:r>
                        <a:rPr lang="en-US" sz="1200" b="1" dirty="0">
                          <a:effectLst/>
                        </a:rPr>
                        <a:t>(c) $14,000.00</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649451">
                <a:tc>
                  <a:txBody>
                    <a:bodyPr/>
                    <a:lstStyle/>
                    <a:p>
                      <a:pPr marL="0" marR="0">
                        <a:lnSpc>
                          <a:spcPct val="107000"/>
                        </a:lnSpc>
                        <a:spcBef>
                          <a:spcPts val="100"/>
                        </a:spcBef>
                        <a:spcAft>
                          <a:spcPts val="240"/>
                        </a:spcAft>
                      </a:pPr>
                      <a:r>
                        <a:rPr lang="en-US" sz="1200" b="1" dirty="0">
                          <a:effectLst/>
                        </a:rPr>
                        <a:t>Source</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300"/>
                        </a:spcBef>
                        <a:spcAft>
                          <a:spcPts val="300"/>
                        </a:spcAft>
                      </a:pPr>
                      <a:r>
                        <a:rPr lang="en-US" sz="1200" b="1" dirty="0">
                          <a:effectLst/>
                        </a:rPr>
                        <a:t>LCFF BASE  (0000)</a:t>
                      </a:r>
                    </a:p>
                    <a:p>
                      <a:pPr marL="0" marR="0">
                        <a:lnSpc>
                          <a:spcPct val="107000"/>
                        </a:lnSpc>
                        <a:spcBef>
                          <a:spcPts val="300"/>
                        </a:spcBef>
                        <a:spcAft>
                          <a:spcPts val="300"/>
                        </a:spcAft>
                      </a:pPr>
                      <a:r>
                        <a:rPr lang="en-US" sz="1200" b="1" dirty="0">
                          <a:effectLst/>
                        </a:rPr>
                        <a:t>Title II            (4035)</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a:lnSpc>
                          <a:spcPct val="107000"/>
                        </a:lnSpc>
                        <a:spcBef>
                          <a:spcPts val="100"/>
                        </a:spcBef>
                        <a:spcAft>
                          <a:spcPts val="100"/>
                        </a:spcAft>
                      </a:pPr>
                      <a:r>
                        <a:rPr lang="en-US" sz="1200" b="1" dirty="0">
                          <a:effectLst/>
                        </a:rPr>
                        <a:t>Source</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300"/>
                        </a:spcBef>
                        <a:spcAft>
                          <a:spcPts val="300"/>
                        </a:spcAft>
                      </a:pPr>
                      <a:r>
                        <a:rPr lang="en-US" sz="1200" b="1" dirty="0">
                          <a:effectLst/>
                        </a:rPr>
                        <a:t>LCFF BASE  (0000)</a:t>
                      </a:r>
                    </a:p>
                    <a:p>
                      <a:pPr marL="0" marR="0">
                        <a:lnSpc>
                          <a:spcPct val="107000"/>
                        </a:lnSpc>
                        <a:spcBef>
                          <a:spcPts val="300"/>
                        </a:spcBef>
                        <a:spcAft>
                          <a:spcPts val="300"/>
                        </a:spcAft>
                      </a:pPr>
                      <a:r>
                        <a:rPr lang="en-US" sz="1200" b="1" dirty="0">
                          <a:effectLst/>
                        </a:rPr>
                        <a:t>Title II            (4035)</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a:lnSpc>
                          <a:spcPct val="107000"/>
                        </a:lnSpc>
                        <a:spcBef>
                          <a:spcPts val="100"/>
                        </a:spcBef>
                        <a:spcAft>
                          <a:spcPts val="100"/>
                        </a:spcAft>
                      </a:pPr>
                      <a:r>
                        <a:rPr lang="en-US" sz="1200" b="1" dirty="0">
                          <a:effectLst/>
                        </a:rPr>
                        <a:t>Source</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300"/>
                        </a:spcBef>
                        <a:spcAft>
                          <a:spcPts val="300"/>
                        </a:spcAft>
                      </a:pPr>
                      <a:r>
                        <a:rPr lang="en-US" sz="1200" b="1" dirty="0">
                          <a:effectLst/>
                        </a:rPr>
                        <a:t>LCFF BASE  (0000)</a:t>
                      </a:r>
                    </a:p>
                    <a:p>
                      <a:pPr marL="0" marR="0">
                        <a:lnSpc>
                          <a:spcPct val="107000"/>
                        </a:lnSpc>
                        <a:spcBef>
                          <a:spcPts val="300"/>
                        </a:spcBef>
                        <a:spcAft>
                          <a:spcPts val="300"/>
                        </a:spcAft>
                      </a:pPr>
                      <a:r>
                        <a:rPr lang="en-US" sz="1200" b="1" dirty="0">
                          <a:effectLst/>
                        </a:rPr>
                        <a:t>Title II            (4035)</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1049069">
                <a:tc>
                  <a:txBody>
                    <a:bodyPr/>
                    <a:lstStyle/>
                    <a:p>
                      <a:pPr marL="0" marR="0">
                        <a:lnSpc>
                          <a:spcPct val="107000"/>
                        </a:lnSpc>
                        <a:spcBef>
                          <a:spcPts val="100"/>
                        </a:spcBef>
                        <a:spcAft>
                          <a:spcPts val="240"/>
                        </a:spcAft>
                      </a:pPr>
                      <a:r>
                        <a:rPr lang="en-US" sz="1200" b="1" dirty="0">
                          <a:effectLst/>
                        </a:rPr>
                        <a:t>Budget Reference</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7000"/>
                        </a:lnSpc>
                        <a:spcBef>
                          <a:spcPts val="300"/>
                        </a:spcBef>
                        <a:spcAft>
                          <a:spcPts val="300"/>
                        </a:spcAft>
                        <a:buFont typeface="+mj-lt"/>
                        <a:buAutoNum type="alphaLcParenBoth"/>
                      </a:pPr>
                      <a:r>
                        <a:rPr lang="en-US" sz="1200" b="1" dirty="0">
                          <a:effectLst/>
                        </a:rPr>
                        <a:t>010-0000-0-xxxx-xxxx-xx-1000 </a:t>
                      </a:r>
                    </a:p>
                    <a:p>
                      <a:pPr marL="342900" marR="0" lvl="0" indent="-342900">
                        <a:lnSpc>
                          <a:spcPct val="107000"/>
                        </a:lnSpc>
                        <a:spcBef>
                          <a:spcPts val="300"/>
                        </a:spcBef>
                        <a:spcAft>
                          <a:spcPts val="300"/>
                        </a:spcAft>
                        <a:buFont typeface="+mj-lt"/>
                        <a:buAutoNum type="alphaLcParenBoth"/>
                      </a:pPr>
                      <a:r>
                        <a:rPr lang="en-US" sz="1200" b="1" dirty="0">
                          <a:effectLst/>
                        </a:rPr>
                        <a:t>010-0000-0-xxxx-xxxx-xx-3000 </a:t>
                      </a:r>
                    </a:p>
                    <a:p>
                      <a:pPr marL="342900" marR="0" lvl="0" indent="-342900">
                        <a:lnSpc>
                          <a:spcPct val="107000"/>
                        </a:lnSpc>
                        <a:spcBef>
                          <a:spcPts val="300"/>
                        </a:spcBef>
                        <a:spcAft>
                          <a:spcPts val="300"/>
                        </a:spcAft>
                        <a:buFont typeface="+mj-lt"/>
                        <a:buAutoNum type="alphaLcParenBoth"/>
                      </a:pPr>
                      <a:r>
                        <a:rPr lang="en-US" sz="1200" b="1" dirty="0">
                          <a:effectLst/>
                        </a:rPr>
                        <a:t>060-4035-0-1111-00-1110-1000</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a:lnSpc>
                          <a:spcPct val="107000"/>
                        </a:lnSpc>
                        <a:spcBef>
                          <a:spcPts val="100"/>
                        </a:spcBef>
                        <a:spcAft>
                          <a:spcPts val="100"/>
                        </a:spcAft>
                      </a:pPr>
                      <a:r>
                        <a:rPr lang="en-US" sz="1200" b="1" dirty="0">
                          <a:effectLst/>
                        </a:rPr>
                        <a:t>Budget Reference</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100"/>
                        </a:spcBef>
                        <a:spcAft>
                          <a:spcPts val="100"/>
                        </a:spcAft>
                      </a:pPr>
                      <a:r>
                        <a:rPr lang="en-US" sz="1200" b="1" dirty="0">
                          <a:effectLst/>
                        </a:rPr>
                        <a:t>010-0000-0-xxxx-xxxx-xx-1000 </a:t>
                      </a:r>
                    </a:p>
                    <a:p>
                      <a:pPr marL="0" marR="0">
                        <a:lnSpc>
                          <a:spcPct val="107000"/>
                        </a:lnSpc>
                        <a:spcBef>
                          <a:spcPts val="100"/>
                        </a:spcBef>
                        <a:spcAft>
                          <a:spcPts val="100"/>
                        </a:spcAft>
                      </a:pPr>
                      <a:r>
                        <a:rPr lang="en-US" sz="1200" b="1" dirty="0">
                          <a:effectLst/>
                        </a:rPr>
                        <a:t>010-0000-0-xxxx-xxxx-xx-3000 </a:t>
                      </a:r>
                    </a:p>
                    <a:p>
                      <a:pPr marL="0" marR="0">
                        <a:lnSpc>
                          <a:spcPct val="107000"/>
                        </a:lnSpc>
                        <a:spcBef>
                          <a:spcPts val="300"/>
                        </a:spcBef>
                        <a:spcAft>
                          <a:spcPts val="300"/>
                        </a:spcAft>
                      </a:pPr>
                      <a:r>
                        <a:rPr lang="en-US" sz="1200" b="1" dirty="0">
                          <a:effectLst/>
                        </a:rPr>
                        <a:t>060-4035-0-1111-00-1110-1000</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a:lnSpc>
                          <a:spcPct val="107000"/>
                        </a:lnSpc>
                        <a:spcBef>
                          <a:spcPts val="100"/>
                        </a:spcBef>
                        <a:spcAft>
                          <a:spcPts val="100"/>
                        </a:spcAft>
                      </a:pPr>
                      <a:r>
                        <a:rPr lang="en-US" sz="1200" b="1" dirty="0">
                          <a:effectLst/>
                        </a:rPr>
                        <a:t>Budget Reference</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100"/>
                        </a:spcBef>
                        <a:spcAft>
                          <a:spcPts val="100"/>
                        </a:spcAft>
                      </a:pPr>
                      <a:r>
                        <a:rPr lang="en-US" sz="1200" b="1" dirty="0">
                          <a:effectLst/>
                        </a:rPr>
                        <a:t>010-0000-0-xxxx-xxxx-xx-1000 </a:t>
                      </a:r>
                    </a:p>
                    <a:p>
                      <a:pPr marL="0" marR="0">
                        <a:lnSpc>
                          <a:spcPct val="107000"/>
                        </a:lnSpc>
                        <a:spcBef>
                          <a:spcPts val="100"/>
                        </a:spcBef>
                        <a:spcAft>
                          <a:spcPts val="100"/>
                        </a:spcAft>
                      </a:pPr>
                      <a:r>
                        <a:rPr lang="en-US" sz="1200" b="1" dirty="0">
                          <a:effectLst/>
                        </a:rPr>
                        <a:t>010-0000-0-xxxx-xxxx-xx-3000 </a:t>
                      </a:r>
                    </a:p>
                    <a:p>
                      <a:pPr marL="0" marR="0">
                        <a:lnSpc>
                          <a:spcPct val="107000"/>
                        </a:lnSpc>
                        <a:spcBef>
                          <a:spcPts val="100"/>
                        </a:spcBef>
                        <a:spcAft>
                          <a:spcPts val="100"/>
                        </a:spcAft>
                      </a:pPr>
                      <a:r>
                        <a:rPr lang="en-US" sz="1200" b="1" dirty="0">
                          <a:effectLst/>
                        </a:rPr>
                        <a:t>060-4035-0-1111-00-1110-1000</a:t>
                      </a:r>
                      <a:endParaRPr lang="en-US" sz="1200" b="1" dirty="0">
                        <a:solidFill>
                          <a:srgbClr val="000000"/>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bl>
          </a:graphicData>
        </a:graphic>
      </p:graphicFrame>
      <p:sp>
        <p:nvSpPr>
          <p:cNvPr id="3" name="TextBox 2"/>
          <p:cNvSpPr txBox="1"/>
          <p:nvPr/>
        </p:nvSpPr>
        <p:spPr>
          <a:xfrm>
            <a:off x="4002157" y="2888974"/>
            <a:ext cx="3591339" cy="646331"/>
          </a:xfrm>
          <a:prstGeom prst="rect">
            <a:avLst/>
          </a:prstGeom>
          <a:solidFill>
            <a:schemeClr val="accent4">
              <a:lumMod val="60000"/>
              <a:lumOff val="40000"/>
            </a:schemeClr>
          </a:solidFill>
        </p:spPr>
        <p:txBody>
          <a:bodyPr wrap="square" rtlCol="0">
            <a:spAutoFit/>
          </a:bodyPr>
          <a:lstStyle/>
          <a:p>
            <a:r>
              <a:rPr lang="en-US" dirty="0" smtClean="0"/>
              <a:t>Salary, benefits, and other costs separated from total </a:t>
            </a:r>
            <a:endParaRPr lang="en-US" dirty="0"/>
          </a:p>
        </p:txBody>
      </p:sp>
      <p:cxnSp>
        <p:nvCxnSpPr>
          <p:cNvPr id="5" name="Straight Arrow Connector 4"/>
          <p:cNvCxnSpPr/>
          <p:nvPr/>
        </p:nvCxnSpPr>
        <p:spPr>
          <a:xfrm flipH="1">
            <a:off x="3816626" y="3564835"/>
            <a:ext cx="410817" cy="5433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656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72074" y="800407"/>
            <a:ext cx="8252997" cy="5394499"/>
          </a:xfrm>
          <a:prstGeom prst="rect">
            <a:avLst/>
          </a:prstGeom>
          <a:blipFill>
            <a:blip r:embed="rId2" cstate="print"/>
            <a:stretch>
              <a:fillRect/>
            </a:stretch>
          </a:blipFill>
        </p:spPr>
        <p:txBody>
          <a:bodyPr wrap="square" lIns="0" tIns="0" rIns="0" bIns="0" rtlCol="0"/>
          <a:lstStyle/>
          <a:p>
            <a:endParaRPr sz="2400"/>
          </a:p>
        </p:txBody>
      </p:sp>
      <p:sp>
        <p:nvSpPr>
          <p:cNvPr id="3" name="object 3"/>
          <p:cNvSpPr/>
          <p:nvPr/>
        </p:nvSpPr>
        <p:spPr>
          <a:xfrm>
            <a:off x="11370632" y="6196067"/>
            <a:ext cx="660400" cy="454660"/>
          </a:xfrm>
          <a:custGeom>
            <a:avLst/>
            <a:gdLst/>
            <a:ahLst/>
            <a:cxnLst/>
            <a:rect l="l" t="t" r="r" b="b"/>
            <a:pathLst>
              <a:path w="495300" h="340995">
                <a:moveTo>
                  <a:pt x="0" y="0"/>
                </a:moveTo>
                <a:lnTo>
                  <a:pt x="495299" y="0"/>
                </a:lnTo>
                <a:lnTo>
                  <a:pt x="495299" y="340499"/>
                </a:lnTo>
                <a:lnTo>
                  <a:pt x="0" y="340499"/>
                </a:lnTo>
                <a:lnTo>
                  <a:pt x="0" y="0"/>
                </a:lnTo>
                <a:close/>
              </a:path>
            </a:pathLst>
          </a:custGeom>
          <a:solidFill>
            <a:srgbClr val="0B5394"/>
          </a:solidFill>
        </p:spPr>
        <p:txBody>
          <a:bodyPr wrap="square" lIns="0" tIns="0" rIns="0" bIns="0" rtlCol="0"/>
          <a:lstStyle/>
          <a:p>
            <a:endParaRPr sz="2400"/>
          </a:p>
        </p:txBody>
      </p:sp>
      <p:sp>
        <p:nvSpPr>
          <p:cNvPr id="4" name="object 4"/>
          <p:cNvSpPr/>
          <p:nvPr/>
        </p:nvSpPr>
        <p:spPr>
          <a:xfrm>
            <a:off x="11277600" y="6010333"/>
            <a:ext cx="474133" cy="369147"/>
          </a:xfrm>
          <a:custGeom>
            <a:avLst/>
            <a:gdLst/>
            <a:ahLst/>
            <a:cxnLst/>
            <a:rect l="l" t="t" r="r" b="b"/>
            <a:pathLst>
              <a:path w="355600" h="276860">
                <a:moveTo>
                  <a:pt x="0" y="0"/>
                </a:moveTo>
                <a:lnTo>
                  <a:pt x="355499" y="0"/>
                </a:lnTo>
                <a:lnTo>
                  <a:pt x="355499" y="276299"/>
                </a:lnTo>
                <a:lnTo>
                  <a:pt x="0" y="276299"/>
                </a:lnTo>
                <a:lnTo>
                  <a:pt x="0" y="0"/>
                </a:lnTo>
                <a:close/>
              </a:path>
            </a:pathLst>
          </a:custGeom>
          <a:solidFill>
            <a:srgbClr val="F1C131"/>
          </a:solidFill>
        </p:spPr>
        <p:txBody>
          <a:bodyPr wrap="square" lIns="0" tIns="0" rIns="0" bIns="0" rtlCol="0"/>
          <a:lstStyle/>
          <a:p>
            <a:endParaRPr sz="2400"/>
          </a:p>
        </p:txBody>
      </p:sp>
      <p:sp>
        <p:nvSpPr>
          <p:cNvPr id="5" name="object 5"/>
          <p:cNvSpPr txBox="1">
            <a:spLocks noGrp="1"/>
          </p:cNvSpPr>
          <p:nvPr>
            <p:ph type="sldNum" sz="quarter" idx="4294967295"/>
          </p:nvPr>
        </p:nvSpPr>
        <p:spPr>
          <a:xfrm>
            <a:off x="11597628" y="6370756"/>
            <a:ext cx="350520" cy="277854"/>
          </a:xfrm>
          <a:prstGeom prst="rect">
            <a:avLst/>
          </a:prstGeom>
        </p:spPr>
        <p:txBody>
          <a:bodyPr vert="horz" wrap="square" lIns="0" tIns="847" rIns="0" bIns="0" rtlCol="0">
            <a:spAutoFit/>
          </a:bodyPr>
          <a:lstStyle/>
          <a:p>
            <a:pPr marL="127843">
              <a:spcBef>
                <a:spcPts val="7"/>
              </a:spcBef>
            </a:pPr>
            <a:r>
              <a:rPr lang="en-US" spc="-7" dirty="0" smtClean="0">
                <a:solidFill>
                  <a:srgbClr val="FFFFFF"/>
                </a:solidFill>
              </a:rPr>
              <a:t>3</a:t>
            </a:r>
            <a:endParaRPr spc="-7" dirty="0">
              <a:solidFill>
                <a:srgbClr val="FFFFFF"/>
              </a:solidFill>
            </a:endParaRPr>
          </a:p>
        </p:txBody>
      </p:sp>
      <p:sp>
        <p:nvSpPr>
          <p:cNvPr id="6" name="object 6"/>
          <p:cNvSpPr txBox="1">
            <a:spLocks noGrp="1"/>
          </p:cNvSpPr>
          <p:nvPr>
            <p:ph type="ftr" sz="quarter" idx="4294967295"/>
          </p:nvPr>
        </p:nvSpPr>
        <p:spPr>
          <a:xfrm>
            <a:off x="97367" y="6589231"/>
            <a:ext cx="1674707" cy="558272"/>
          </a:xfrm>
          <a:prstGeom prst="rect">
            <a:avLst/>
          </a:prstGeom>
        </p:spPr>
        <p:txBody>
          <a:bodyPr vert="horz" wrap="square" lIns="0" tIns="4233" rIns="0" bIns="0" rtlCol="0">
            <a:spAutoFit/>
          </a:bodyPr>
          <a:lstStyle/>
          <a:p>
            <a:pPr marL="16933">
              <a:spcBef>
                <a:spcPts val="33"/>
              </a:spcBef>
            </a:pPr>
            <a:r>
              <a:rPr spc="-7" dirty="0">
                <a:solidFill>
                  <a:srgbClr val="FFFFFF"/>
                </a:solidFill>
              </a:rPr>
              <a:t>CCSESA </a:t>
            </a:r>
            <a:r>
              <a:rPr dirty="0">
                <a:solidFill>
                  <a:srgbClr val="FFFFFF"/>
                </a:solidFill>
              </a:rPr>
              <a:t>- November</a:t>
            </a:r>
            <a:r>
              <a:rPr spc="-87" dirty="0">
                <a:solidFill>
                  <a:srgbClr val="FFFFFF"/>
                </a:solidFill>
              </a:rPr>
              <a:t> </a:t>
            </a:r>
            <a:r>
              <a:rPr spc="-7" dirty="0">
                <a:solidFill>
                  <a:srgbClr val="FFFFFF"/>
                </a:solidFill>
              </a:rPr>
              <a:t>2016</a:t>
            </a:r>
          </a:p>
        </p:txBody>
      </p:sp>
    </p:spTree>
    <p:extLst>
      <p:ext uri="{BB962C8B-B14F-4D97-AF65-F5344CB8AC3E}">
        <p14:creationId xmlns:p14="http://schemas.microsoft.com/office/powerpoint/2010/main" val="2246995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4294967295"/>
          </p:nvPr>
        </p:nvSpPr>
        <p:spPr>
          <a:xfrm>
            <a:off x="11518115" y="5708147"/>
            <a:ext cx="350520" cy="831852"/>
          </a:xfrm>
          <a:prstGeom prst="rect">
            <a:avLst/>
          </a:prstGeom>
        </p:spPr>
        <p:txBody>
          <a:bodyPr vert="horz" wrap="square" lIns="0" tIns="847" rIns="0" bIns="0" rtlCol="0">
            <a:spAutoFit/>
          </a:bodyPr>
          <a:lstStyle/>
          <a:p>
            <a:pPr marL="127843">
              <a:spcBef>
                <a:spcPts val="7"/>
              </a:spcBef>
            </a:pPr>
            <a:fld id="{81D60167-4931-47E6-BA6A-407CBD079E47}" type="slidenum">
              <a:rPr spc="-7" smtClean="0">
                <a:solidFill>
                  <a:srgbClr val="FFFFFF"/>
                </a:solidFill>
              </a:rPr>
              <a:pPr marL="127843">
                <a:spcBef>
                  <a:spcPts val="7"/>
                </a:spcBef>
              </a:pPr>
              <a:t>4</a:t>
            </a:fld>
            <a:r>
              <a:rPr lang="en-US" spc="-7" dirty="0" smtClean="0">
                <a:solidFill>
                  <a:srgbClr val="FFFFFF"/>
                </a:solidFill>
              </a:rPr>
              <a:t>3</a:t>
            </a:r>
            <a:r>
              <a:rPr lang="en-US" spc="-7" dirty="0" smtClean="0"/>
              <a:t>4</a:t>
            </a:r>
            <a:endParaRPr spc="-7" dirty="0"/>
          </a:p>
        </p:txBody>
      </p:sp>
      <p:sp>
        <p:nvSpPr>
          <p:cNvPr id="2" name="object 2"/>
          <p:cNvSpPr txBox="1">
            <a:spLocks noGrp="1"/>
          </p:cNvSpPr>
          <p:nvPr>
            <p:ph type="title"/>
          </p:nvPr>
        </p:nvSpPr>
        <p:spPr>
          <a:xfrm>
            <a:off x="1185234" y="1635214"/>
            <a:ext cx="3771900" cy="677108"/>
          </a:xfrm>
          <a:prstGeom prst="rect">
            <a:avLst/>
          </a:prstGeom>
        </p:spPr>
        <p:txBody>
          <a:bodyPr vert="horz" wrap="square" lIns="0" tIns="0" rIns="0" bIns="0" rtlCol="0" anchor="ctr">
            <a:spAutoFit/>
          </a:bodyPr>
          <a:lstStyle/>
          <a:p>
            <a:pPr marL="16933">
              <a:lnSpc>
                <a:spcPct val="100000"/>
              </a:lnSpc>
            </a:pPr>
            <a:r>
              <a:rPr spc="-7" dirty="0">
                <a:solidFill>
                  <a:srgbClr val="000000"/>
                </a:solidFill>
              </a:rPr>
              <a:t>Political</a:t>
            </a:r>
            <a:r>
              <a:rPr spc="-67" dirty="0">
                <a:solidFill>
                  <a:srgbClr val="000000"/>
                </a:solidFill>
              </a:rPr>
              <a:t> </a:t>
            </a:r>
            <a:r>
              <a:rPr spc="-7" dirty="0">
                <a:solidFill>
                  <a:srgbClr val="000000"/>
                </a:solidFill>
              </a:rPr>
              <a:t>Context</a:t>
            </a:r>
          </a:p>
        </p:txBody>
      </p:sp>
      <p:sp>
        <p:nvSpPr>
          <p:cNvPr id="3" name="object 3"/>
          <p:cNvSpPr txBox="1"/>
          <p:nvPr/>
        </p:nvSpPr>
        <p:spPr>
          <a:xfrm>
            <a:off x="1185233" y="2963944"/>
            <a:ext cx="9491979" cy="2209493"/>
          </a:xfrm>
          <a:prstGeom prst="rect">
            <a:avLst/>
          </a:prstGeom>
        </p:spPr>
        <p:txBody>
          <a:bodyPr vert="horz" wrap="square" lIns="0" tIns="55033" rIns="0" bIns="0" rtlCol="0">
            <a:spAutoFit/>
          </a:bodyPr>
          <a:lstStyle/>
          <a:p>
            <a:pPr marL="16933">
              <a:spcBef>
                <a:spcPts val="433"/>
              </a:spcBef>
            </a:pPr>
            <a:r>
              <a:rPr sz="2400" spc="-7" dirty="0">
                <a:latin typeface="Verdana"/>
                <a:cs typeface="Verdana"/>
              </a:rPr>
              <a:t>“As the comprehensive educational plan for the district,</a:t>
            </a:r>
            <a:r>
              <a:rPr sz="2400" spc="127" dirty="0">
                <a:latin typeface="Verdana"/>
                <a:cs typeface="Verdana"/>
              </a:rPr>
              <a:t> </a:t>
            </a:r>
            <a:r>
              <a:rPr sz="2400" spc="-7" dirty="0">
                <a:latin typeface="Verdana"/>
                <a:cs typeface="Verdana"/>
              </a:rPr>
              <a:t>the</a:t>
            </a:r>
            <a:endParaRPr sz="2400">
              <a:latin typeface="Verdana"/>
              <a:cs typeface="Verdana"/>
            </a:endParaRPr>
          </a:p>
          <a:p>
            <a:pPr marL="16933" marR="49952">
              <a:lnSpc>
                <a:spcPct val="114599"/>
              </a:lnSpc>
              <a:spcBef>
                <a:spcPts val="33"/>
              </a:spcBef>
            </a:pPr>
            <a:r>
              <a:rPr sz="2400" spc="-7" dirty="0">
                <a:latin typeface="Verdana"/>
                <a:cs typeface="Verdana"/>
              </a:rPr>
              <a:t>LCAP should account for nearly all education-related  spending, including all supplemental and concentration – and  most base –</a:t>
            </a:r>
            <a:r>
              <a:rPr sz="2400" spc="-47" dirty="0">
                <a:latin typeface="Verdana"/>
                <a:cs typeface="Verdana"/>
              </a:rPr>
              <a:t> </a:t>
            </a:r>
            <a:r>
              <a:rPr sz="2400" spc="-7" dirty="0">
                <a:latin typeface="Verdana"/>
                <a:cs typeface="Verdana"/>
              </a:rPr>
              <a:t>funding.”</a:t>
            </a:r>
            <a:endParaRPr sz="2400">
              <a:latin typeface="Verdana"/>
              <a:cs typeface="Verdana"/>
            </a:endParaRPr>
          </a:p>
          <a:p>
            <a:pPr marL="230288">
              <a:spcBef>
                <a:spcPts val="1087"/>
              </a:spcBef>
            </a:pPr>
            <a:r>
              <a:rPr sz="2400" i="1" spc="-7" dirty="0">
                <a:latin typeface="Verdana"/>
                <a:cs typeface="Verdana"/>
              </a:rPr>
              <a:t>(Keeping the Promise of LCFF, Public Advocates, April</a:t>
            </a:r>
            <a:r>
              <a:rPr sz="2400" i="1" spc="127" dirty="0">
                <a:latin typeface="Verdana"/>
                <a:cs typeface="Verdana"/>
              </a:rPr>
              <a:t> </a:t>
            </a:r>
            <a:r>
              <a:rPr sz="2400" i="1" spc="-7" dirty="0">
                <a:latin typeface="Verdana"/>
                <a:cs typeface="Verdana"/>
              </a:rPr>
              <a:t>2016)</a:t>
            </a:r>
            <a:endParaRPr sz="2400">
              <a:latin typeface="Verdana"/>
              <a:cs typeface="Verdana"/>
            </a:endParaRPr>
          </a:p>
        </p:txBody>
      </p:sp>
    </p:spTree>
    <p:extLst>
      <p:ext uri="{BB962C8B-B14F-4D97-AF65-F5344CB8AC3E}">
        <p14:creationId xmlns:p14="http://schemas.microsoft.com/office/powerpoint/2010/main" val="359792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04679" y="1"/>
            <a:ext cx="28787" cy="6305127"/>
          </a:xfrm>
          <a:custGeom>
            <a:avLst/>
            <a:gdLst/>
            <a:ahLst/>
            <a:cxnLst/>
            <a:rect l="l" t="t" r="r" b="b"/>
            <a:pathLst>
              <a:path w="21590" h="4728845">
                <a:moveTo>
                  <a:pt x="21065" y="4728325"/>
                </a:moveTo>
                <a:lnTo>
                  <a:pt x="0" y="0"/>
                </a:lnTo>
              </a:path>
            </a:pathLst>
          </a:custGeom>
          <a:ln w="38099">
            <a:solidFill>
              <a:srgbClr val="6AA84F"/>
            </a:solidFill>
          </a:ln>
        </p:spPr>
        <p:txBody>
          <a:bodyPr wrap="square" lIns="0" tIns="0" rIns="0" bIns="0" rtlCol="0"/>
          <a:lstStyle/>
          <a:p>
            <a:endParaRPr sz="2400"/>
          </a:p>
        </p:txBody>
      </p:sp>
      <p:sp>
        <p:nvSpPr>
          <p:cNvPr id="3" name="object 3"/>
          <p:cNvSpPr txBox="1">
            <a:spLocks noGrp="1"/>
          </p:cNvSpPr>
          <p:nvPr>
            <p:ph type="title"/>
          </p:nvPr>
        </p:nvSpPr>
        <p:spPr>
          <a:xfrm>
            <a:off x="1132566" y="1760774"/>
            <a:ext cx="5753100" cy="328231"/>
          </a:xfrm>
          <a:prstGeom prst="rect">
            <a:avLst/>
          </a:prstGeom>
        </p:spPr>
        <p:txBody>
          <a:bodyPr vert="horz" wrap="square" lIns="0" tIns="0" rIns="0" bIns="0" rtlCol="0" anchor="ctr">
            <a:spAutoFit/>
          </a:bodyPr>
          <a:lstStyle/>
          <a:p>
            <a:pPr marL="16933">
              <a:lnSpc>
                <a:spcPct val="100000"/>
              </a:lnSpc>
            </a:pPr>
            <a:r>
              <a:rPr sz="2133" spc="-7" dirty="0">
                <a:solidFill>
                  <a:srgbClr val="3C78D8"/>
                </a:solidFill>
              </a:rPr>
              <a:t>What to do before completing</a:t>
            </a:r>
            <a:r>
              <a:rPr sz="2133" spc="40" dirty="0">
                <a:solidFill>
                  <a:srgbClr val="3C78D8"/>
                </a:solidFill>
              </a:rPr>
              <a:t> </a:t>
            </a:r>
            <a:r>
              <a:rPr sz="2133" spc="-7" dirty="0">
                <a:solidFill>
                  <a:srgbClr val="3C78D8"/>
                </a:solidFill>
              </a:rPr>
              <a:t>section</a:t>
            </a:r>
            <a:endParaRPr sz="2133"/>
          </a:p>
        </p:txBody>
      </p:sp>
      <p:sp>
        <p:nvSpPr>
          <p:cNvPr id="5" name="object 5"/>
          <p:cNvSpPr txBox="1">
            <a:spLocks noGrp="1"/>
          </p:cNvSpPr>
          <p:nvPr>
            <p:ph type="sldNum" sz="quarter" idx="4294967295"/>
          </p:nvPr>
        </p:nvSpPr>
        <p:spPr>
          <a:xfrm>
            <a:off x="11288658" y="6027701"/>
            <a:ext cx="350520" cy="554853"/>
          </a:xfrm>
          <a:prstGeom prst="rect">
            <a:avLst/>
          </a:prstGeom>
        </p:spPr>
        <p:txBody>
          <a:bodyPr vert="horz" wrap="square" lIns="0" tIns="847" rIns="0" bIns="0" rtlCol="0">
            <a:spAutoFit/>
          </a:bodyPr>
          <a:lstStyle/>
          <a:p>
            <a:pPr marL="127843">
              <a:spcBef>
                <a:spcPts val="7"/>
              </a:spcBef>
            </a:pPr>
            <a:fld id="{81D60167-4931-47E6-BA6A-407CBD079E47}" type="slidenum">
              <a:rPr spc="-7" smtClean="0">
                <a:solidFill>
                  <a:srgbClr val="FFFFFF"/>
                </a:solidFill>
              </a:rPr>
              <a:pPr marL="127843">
                <a:spcBef>
                  <a:spcPts val="7"/>
                </a:spcBef>
              </a:pPr>
              <a:t>5</a:t>
            </a:fld>
            <a:r>
              <a:rPr lang="en-US" spc="-7" dirty="0"/>
              <a:t>5</a:t>
            </a:r>
            <a:endParaRPr spc="-7" dirty="0">
              <a:solidFill>
                <a:srgbClr val="FFFFFF"/>
              </a:solidFill>
            </a:endParaRPr>
          </a:p>
        </p:txBody>
      </p:sp>
      <p:sp>
        <p:nvSpPr>
          <p:cNvPr id="4" name="object 4"/>
          <p:cNvSpPr txBox="1"/>
          <p:nvPr/>
        </p:nvSpPr>
        <p:spPr>
          <a:xfrm>
            <a:off x="1283950" y="2215973"/>
            <a:ext cx="9739207" cy="3528658"/>
          </a:xfrm>
          <a:prstGeom prst="rect">
            <a:avLst/>
          </a:prstGeom>
        </p:spPr>
        <p:txBody>
          <a:bodyPr vert="horz" wrap="square" lIns="0" tIns="0" rIns="0" bIns="0" rtlCol="0">
            <a:spAutoFit/>
          </a:bodyPr>
          <a:lstStyle/>
          <a:p>
            <a:pPr marL="474968" indent="-458035">
              <a:buFont typeface="Arial"/>
              <a:buChar char="●"/>
              <a:tabLst>
                <a:tab pos="474968" algn="l"/>
                <a:tab pos="475815" algn="l"/>
              </a:tabLst>
            </a:pPr>
            <a:r>
              <a:rPr sz="2000" spc="-7" dirty="0">
                <a:latin typeface="Verdana"/>
                <a:cs typeface="Verdana"/>
              </a:rPr>
              <a:t>Complete Budget Summary after Goals, Actions, and Services</a:t>
            </a:r>
            <a:r>
              <a:rPr sz="2000" spc="173" dirty="0">
                <a:latin typeface="Verdana"/>
                <a:cs typeface="Verdana"/>
              </a:rPr>
              <a:t> </a:t>
            </a:r>
            <a:r>
              <a:rPr sz="2000" spc="-7" dirty="0">
                <a:latin typeface="Verdana"/>
                <a:cs typeface="Verdana"/>
              </a:rPr>
              <a:t>section</a:t>
            </a:r>
            <a:endParaRPr sz="2000">
              <a:latin typeface="Verdana"/>
              <a:cs typeface="Verdana"/>
            </a:endParaRPr>
          </a:p>
          <a:p>
            <a:pPr marL="474968" marR="120224" indent="-458035">
              <a:lnSpc>
                <a:spcPts val="2800"/>
              </a:lnSpc>
              <a:spcBef>
                <a:spcPts val="93"/>
              </a:spcBef>
              <a:buFont typeface="Arial"/>
              <a:buChar char="●"/>
              <a:tabLst>
                <a:tab pos="474968" algn="l"/>
                <a:tab pos="475815" algn="l"/>
              </a:tabLst>
            </a:pPr>
            <a:r>
              <a:rPr sz="2000" spc="-7" dirty="0">
                <a:latin typeface="Verdana"/>
                <a:cs typeface="Verdana"/>
              </a:rPr>
              <a:t>Use FCMAT LCFF Calculator to estimate LCFF revenues (based on latest  information</a:t>
            </a:r>
            <a:r>
              <a:rPr sz="2000" spc="-27" dirty="0">
                <a:latin typeface="Verdana"/>
                <a:cs typeface="Verdana"/>
              </a:rPr>
              <a:t> </a:t>
            </a:r>
            <a:r>
              <a:rPr sz="2000" spc="-7" dirty="0">
                <a:latin typeface="Verdana"/>
                <a:cs typeface="Verdana"/>
              </a:rPr>
              <a:t>available)</a:t>
            </a:r>
            <a:endParaRPr sz="2000">
              <a:latin typeface="Verdana"/>
              <a:cs typeface="Verdana"/>
            </a:endParaRPr>
          </a:p>
          <a:p>
            <a:pPr marL="474968" indent="-458035">
              <a:spcBef>
                <a:spcPts val="240"/>
              </a:spcBef>
              <a:buFont typeface="Arial"/>
              <a:buChar char="●"/>
              <a:tabLst>
                <a:tab pos="474968" algn="l"/>
                <a:tab pos="475815" algn="l"/>
              </a:tabLst>
            </a:pPr>
            <a:r>
              <a:rPr sz="2000" spc="-7" dirty="0">
                <a:latin typeface="Verdana"/>
                <a:cs typeface="Verdana"/>
              </a:rPr>
              <a:t>Build district</a:t>
            </a:r>
            <a:r>
              <a:rPr sz="2000" spc="-33" dirty="0">
                <a:latin typeface="Verdana"/>
                <a:cs typeface="Verdana"/>
              </a:rPr>
              <a:t> </a:t>
            </a:r>
            <a:r>
              <a:rPr sz="2000" spc="-7" dirty="0">
                <a:latin typeface="Verdana"/>
                <a:cs typeface="Verdana"/>
              </a:rPr>
              <a:t>budget</a:t>
            </a:r>
            <a:endParaRPr sz="2000">
              <a:latin typeface="Verdana"/>
              <a:cs typeface="Verdana"/>
            </a:endParaRPr>
          </a:p>
          <a:p>
            <a:pPr marL="1084553" lvl="1" indent="-458035">
              <a:spcBef>
                <a:spcPts val="400"/>
              </a:spcBef>
              <a:buFont typeface="Arial"/>
              <a:buChar char="○"/>
              <a:tabLst>
                <a:tab pos="1084553" algn="l"/>
                <a:tab pos="1085398" algn="l"/>
              </a:tabLst>
            </a:pPr>
            <a:r>
              <a:rPr sz="2000" spc="-7" dirty="0">
                <a:latin typeface="Verdana"/>
                <a:cs typeface="Verdana"/>
              </a:rPr>
              <a:t>Draft LCAP - Estimate budget based on most recent</a:t>
            </a:r>
            <a:r>
              <a:rPr sz="2000" spc="147" dirty="0">
                <a:latin typeface="Verdana"/>
                <a:cs typeface="Verdana"/>
              </a:rPr>
              <a:t> </a:t>
            </a:r>
            <a:r>
              <a:rPr sz="2000" spc="-7" dirty="0">
                <a:latin typeface="Verdana"/>
                <a:cs typeface="Verdana"/>
              </a:rPr>
              <a:t>information</a:t>
            </a:r>
            <a:endParaRPr sz="2000">
              <a:latin typeface="Verdana"/>
              <a:cs typeface="Verdana"/>
            </a:endParaRPr>
          </a:p>
          <a:p>
            <a:pPr marL="1084553" lvl="1" indent="-458035">
              <a:spcBef>
                <a:spcPts val="400"/>
              </a:spcBef>
              <a:buFont typeface="Arial"/>
              <a:buChar char="○"/>
              <a:tabLst>
                <a:tab pos="1084553" algn="l"/>
                <a:tab pos="1085398" algn="l"/>
              </a:tabLst>
            </a:pPr>
            <a:r>
              <a:rPr sz="2000" spc="-7" dirty="0">
                <a:latin typeface="Verdana"/>
                <a:cs typeface="Verdana"/>
              </a:rPr>
              <a:t>Final LCAP - Adopted budget</a:t>
            </a:r>
            <a:endParaRPr sz="2000">
              <a:latin typeface="Verdana"/>
              <a:cs typeface="Verdana"/>
            </a:endParaRPr>
          </a:p>
          <a:p>
            <a:pPr marL="474968" indent="-458035">
              <a:spcBef>
                <a:spcPts val="400"/>
              </a:spcBef>
              <a:buFont typeface="Arial"/>
              <a:buChar char="●"/>
              <a:tabLst>
                <a:tab pos="474968" algn="l"/>
                <a:tab pos="475815" algn="l"/>
              </a:tabLst>
            </a:pPr>
            <a:r>
              <a:rPr sz="2000" spc="-7" dirty="0">
                <a:latin typeface="Verdana"/>
                <a:cs typeface="Verdana"/>
              </a:rPr>
              <a:t>Other things to</a:t>
            </a:r>
            <a:r>
              <a:rPr sz="2000" spc="-20" dirty="0">
                <a:latin typeface="Verdana"/>
                <a:cs typeface="Verdana"/>
              </a:rPr>
              <a:t> </a:t>
            </a:r>
            <a:r>
              <a:rPr sz="2000" spc="-7" dirty="0">
                <a:latin typeface="Verdana"/>
                <a:cs typeface="Verdana"/>
              </a:rPr>
              <a:t>consider:</a:t>
            </a:r>
            <a:endParaRPr sz="2000">
              <a:latin typeface="Verdana"/>
              <a:cs typeface="Verdana"/>
            </a:endParaRPr>
          </a:p>
          <a:p>
            <a:pPr marL="1084553" marR="265000" lvl="1" indent="-458035">
              <a:lnSpc>
                <a:spcPct val="116700"/>
              </a:lnSpc>
              <a:buFont typeface="Arial"/>
              <a:buChar char="○"/>
              <a:tabLst>
                <a:tab pos="1084553" algn="l"/>
                <a:tab pos="1085398" algn="l"/>
              </a:tabLst>
            </a:pPr>
            <a:r>
              <a:rPr sz="2000" spc="-7" dirty="0">
                <a:latin typeface="Verdana"/>
                <a:cs typeface="Verdana"/>
              </a:rPr>
              <a:t>Estimated costs related to school operation (administrative costs,  personnel, systems, overhead,</a:t>
            </a:r>
            <a:r>
              <a:rPr sz="2000" spc="27" dirty="0">
                <a:latin typeface="Verdana"/>
                <a:cs typeface="Verdana"/>
              </a:rPr>
              <a:t> </a:t>
            </a:r>
            <a:r>
              <a:rPr sz="2000" spc="-7" dirty="0">
                <a:latin typeface="Verdana"/>
                <a:cs typeface="Verdana"/>
              </a:rPr>
              <a:t>etc.)</a:t>
            </a:r>
            <a:endParaRPr sz="2000">
              <a:latin typeface="Verdana"/>
              <a:cs typeface="Verdana"/>
            </a:endParaRPr>
          </a:p>
          <a:p>
            <a:pPr marL="1084553" lvl="1" indent="-458035">
              <a:spcBef>
                <a:spcPts val="400"/>
              </a:spcBef>
              <a:buFont typeface="Arial"/>
              <a:buChar char="○"/>
              <a:tabLst>
                <a:tab pos="1084553" algn="l"/>
                <a:tab pos="1085398" algn="l"/>
              </a:tabLst>
            </a:pPr>
            <a:r>
              <a:rPr sz="2000" spc="-7" dirty="0">
                <a:latin typeface="Verdana"/>
                <a:cs typeface="Verdana"/>
              </a:rPr>
              <a:t>Contributions to other programs/requirements not included in</a:t>
            </a:r>
            <a:r>
              <a:rPr sz="2000" spc="180" dirty="0">
                <a:latin typeface="Verdana"/>
                <a:cs typeface="Verdana"/>
              </a:rPr>
              <a:t> </a:t>
            </a:r>
            <a:r>
              <a:rPr sz="2000" spc="-7" dirty="0">
                <a:latin typeface="Verdana"/>
                <a:cs typeface="Verdana"/>
              </a:rPr>
              <a:t>LCAP</a:t>
            </a:r>
            <a:endParaRPr sz="2000">
              <a:latin typeface="Verdana"/>
              <a:cs typeface="Verdana"/>
            </a:endParaRPr>
          </a:p>
        </p:txBody>
      </p:sp>
    </p:spTree>
    <p:extLst>
      <p:ext uri="{BB962C8B-B14F-4D97-AF65-F5344CB8AC3E}">
        <p14:creationId xmlns:p14="http://schemas.microsoft.com/office/powerpoint/2010/main" val="1814711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3" y="1162699"/>
            <a:ext cx="12192000" cy="3675380"/>
          </a:xfrm>
          <a:custGeom>
            <a:avLst/>
            <a:gdLst/>
            <a:ahLst/>
            <a:cxnLst/>
            <a:rect l="l" t="t" r="r" b="b"/>
            <a:pathLst>
              <a:path w="9144000" h="2756535">
                <a:moveTo>
                  <a:pt x="0" y="0"/>
                </a:moveTo>
                <a:lnTo>
                  <a:pt x="9143999" y="0"/>
                </a:lnTo>
                <a:lnTo>
                  <a:pt x="9143999" y="2756399"/>
                </a:lnTo>
                <a:lnTo>
                  <a:pt x="0" y="2756399"/>
                </a:lnTo>
                <a:lnTo>
                  <a:pt x="0" y="0"/>
                </a:lnTo>
                <a:close/>
              </a:path>
            </a:pathLst>
          </a:custGeom>
          <a:solidFill>
            <a:srgbClr val="F1C131"/>
          </a:solidFill>
        </p:spPr>
        <p:txBody>
          <a:bodyPr wrap="square" lIns="0" tIns="0" rIns="0" bIns="0" rtlCol="0"/>
          <a:lstStyle/>
          <a:p>
            <a:endParaRPr sz="2400"/>
          </a:p>
        </p:txBody>
      </p:sp>
      <p:sp>
        <p:nvSpPr>
          <p:cNvPr id="3" name="object 3"/>
          <p:cNvSpPr/>
          <p:nvPr/>
        </p:nvSpPr>
        <p:spPr>
          <a:xfrm>
            <a:off x="4783932" y="5774901"/>
            <a:ext cx="7408333" cy="640079"/>
          </a:xfrm>
          <a:custGeom>
            <a:avLst/>
            <a:gdLst/>
            <a:ahLst/>
            <a:cxnLst/>
            <a:rect l="l" t="t" r="r" b="b"/>
            <a:pathLst>
              <a:path w="5556250" h="480060">
                <a:moveTo>
                  <a:pt x="0" y="0"/>
                </a:moveTo>
                <a:lnTo>
                  <a:pt x="5556049" y="0"/>
                </a:lnTo>
                <a:lnTo>
                  <a:pt x="5556049" y="479999"/>
                </a:lnTo>
                <a:lnTo>
                  <a:pt x="0" y="479999"/>
                </a:lnTo>
                <a:lnTo>
                  <a:pt x="0" y="0"/>
                </a:lnTo>
                <a:close/>
              </a:path>
            </a:pathLst>
          </a:custGeom>
          <a:solidFill>
            <a:srgbClr val="0B5394"/>
          </a:solidFill>
        </p:spPr>
        <p:txBody>
          <a:bodyPr wrap="square" lIns="0" tIns="0" rIns="0" bIns="0" rtlCol="0"/>
          <a:lstStyle/>
          <a:p>
            <a:endParaRPr sz="2400"/>
          </a:p>
        </p:txBody>
      </p:sp>
      <p:sp>
        <p:nvSpPr>
          <p:cNvPr id="4" name="object 4"/>
          <p:cNvSpPr txBox="1"/>
          <p:nvPr/>
        </p:nvSpPr>
        <p:spPr>
          <a:xfrm>
            <a:off x="409767" y="1873689"/>
            <a:ext cx="10583333" cy="2225225"/>
          </a:xfrm>
          <a:prstGeom prst="rect">
            <a:avLst/>
          </a:prstGeom>
        </p:spPr>
        <p:txBody>
          <a:bodyPr vert="horz" wrap="square" lIns="0" tIns="0" rIns="0" bIns="0" rtlCol="0">
            <a:spAutoFit/>
          </a:bodyPr>
          <a:lstStyle/>
          <a:p>
            <a:pPr marL="16933" marR="6773">
              <a:lnSpc>
                <a:spcPct val="113300"/>
              </a:lnSpc>
            </a:pPr>
            <a:r>
              <a:rPr sz="2133" spc="-7" dirty="0">
                <a:latin typeface="Verdana"/>
                <a:cs typeface="Verdana"/>
              </a:rPr>
              <a:t>“...the LCAP must describe, for the school district and each school within the  district, goals and specific actions to achieve those goals for </a:t>
            </a:r>
            <a:r>
              <a:rPr sz="2133" b="1" u="heavy" spc="-7" dirty="0">
                <a:solidFill>
                  <a:srgbClr val="1B4587"/>
                </a:solidFill>
                <a:latin typeface="Verdana"/>
                <a:cs typeface="Verdana"/>
              </a:rPr>
              <a:t>ALL</a:t>
            </a:r>
            <a:r>
              <a:rPr sz="2133" b="1" u="heavy" spc="280" dirty="0">
                <a:solidFill>
                  <a:srgbClr val="1B4587"/>
                </a:solidFill>
                <a:latin typeface="Verdana"/>
                <a:cs typeface="Verdana"/>
              </a:rPr>
              <a:t> </a:t>
            </a:r>
            <a:r>
              <a:rPr sz="2133" b="1" u="heavy" spc="-7" dirty="0">
                <a:solidFill>
                  <a:srgbClr val="1B4587"/>
                </a:solidFill>
                <a:latin typeface="Verdana"/>
                <a:cs typeface="Verdana"/>
              </a:rPr>
              <a:t>STUDENTS</a:t>
            </a:r>
            <a:endParaRPr sz="2133" dirty="0">
              <a:latin typeface="Verdana"/>
              <a:cs typeface="Verdana"/>
            </a:endParaRPr>
          </a:p>
          <a:p>
            <a:pPr marL="16933" marR="251454">
              <a:lnSpc>
                <a:spcPct val="113300"/>
              </a:lnSpc>
            </a:pPr>
            <a:r>
              <a:rPr sz="2133" u="heavy" spc="-533" dirty="0">
                <a:solidFill>
                  <a:srgbClr val="1B4587"/>
                </a:solidFill>
                <a:latin typeface="Times New Roman"/>
                <a:cs typeface="Times New Roman"/>
              </a:rPr>
              <a:t> </a:t>
            </a:r>
            <a:r>
              <a:rPr sz="2133" b="1" u="heavy" spc="-7" dirty="0">
                <a:solidFill>
                  <a:srgbClr val="1B4587"/>
                </a:solidFill>
                <a:latin typeface="Verdana"/>
                <a:cs typeface="Verdana"/>
              </a:rPr>
              <a:t>AND EACH STUDENT GROUP </a:t>
            </a:r>
            <a:r>
              <a:rPr sz="2133" spc="-7" dirty="0">
                <a:latin typeface="Verdana"/>
                <a:cs typeface="Verdana"/>
              </a:rPr>
              <a:t>identified by the Local Control Funding  Formula (LCFF) (ethnic, socioeconomically disadvantaged, English learners,  foster youth, pupils with disabilities, and homeless youth), for each of the  state priorities and any locally identified priorities.” </a:t>
            </a:r>
            <a:r>
              <a:rPr sz="2133" i="1" spc="-7" dirty="0">
                <a:solidFill>
                  <a:srgbClr val="1B4587"/>
                </a:solidFill>
                <a:latin typeface="Verdana"/>
                <a:cs typeface="Verdana"/>
              </a:rPr>
              <a:t>(Emphasis</a:t>
            </a:r>
            <a:r>
              <a:rPr sz="2133" i="1" spc="272" dirty="0">
                <a:solidFill>
                  <a:srgbClr val="1B4587"/>
                </a:solidFill>
                <a:latin typeface="Verdana"/>
                <a:cs typeface="Verdana"/>
              </a:rPr>
              <a:t> </a:t>
            </a:r>
            <a:r>
              <a:rPr sz="2133" i="1" spc="-7" dirty="0">
                <a:solidFill>
                  <a:srgbClr val="1B4587"/>
                </a:solidFill>
                <a:latin typeface="Verdana"/>
                <a:cs typeface="Verdana"/>
              </a:rPr>
              <a:t>Added)</a:t>
            </a:r>
            <a:endParaRPr sz="2133" dirty="0">
              <a:latin typeface="Verdana"/>
              <a:cs typeface="Verdana"/>
            </a:endParaRPr>
          </a:p>
        </p:txBody>
      </p:sp>
      <p:sp>
        <p:nvSpPr>
          <p:cNvPr id="5" name="object 5"/>
          <p:cNvSpPr txBox="1"/>
          <p:nvPr/>
        </p:nvSpPr>
        <p:spPr>
          <a:xfrm>
            <a:off x="5147340" y="5858437"/>
            <a:ext cx="6886787" cy="801074"/>
          </a:xfrm>
          <a:prstGeom prst="rect">
            <a:avLst/>
          </a:prstGeom>
        </p:spPr>
        <p:txBody>
          <a:bodyPr vert="horz" wrap="square" lIns="0" tIns="18627" rIns="0" bIns="0" rtlCol="0">
            <a:spAutoFit/>
          </a:bodyPr>
          <a:lstStyle/>
          <a:p>
            <a:pPr marL="16933">
              <a:spcBef>
                <a:spcPts val="147"/>
              </a:spcBef>
            </a:pPr>
            <a:r>
              <a:rPr sz="2400" b="1" spc="-7" dirty="0">
                <a:solidFill>
                  <a:srgbClr val="FFFFFF"/>
                </a:solidFill>
                <a:latin typeface="Verdana"/>
                <a:cs typeface="Verdana"/>
              </a:rPr>
              <a:t>Budget Summary Template</a:t>
            </a:r>
            <a:r>
              <a:rPr sz="2400" b="1" spc="40" dirty="0">
                <a:solidFill>
                  <a:srgbClr val="FFFFFF"/>
                </a:solidFill>
                <a:latin typeface="Verdana"/>
                <a:cs typeface="Verdana"/>
              </a:rPr>
              <a:t> </a:t>
            </a:r>
            <a:r>
              <a:rPr sz="2400" b="1" spc="-7" dirty="0">
                <a:solidFill>
                  <a:srgbClr val="FFFFFF"/>
                </a:solidFill>
                <a:latin typeface="Verdana"/>
                <a:cs typeface="Verdana"/>
              </a:rPr>
              <a:t>Instructions</a:t>
            </a:r>
            <a:endParaRPr sz="2400">
              <a:latin typeface="Verdana"/>
              <a:cs typeface="Verdana"/>
            </a:endParaRPr>
          </a:p>
          <a:p>
            <a:pPr marR="783994" algn="r">
              <a:spcBef>
                <a:spcPts val="1313"/>
              </a:spcBef>
            </a:pPr>
            <a:fld id="{81D60167-4931-47E6-BA6A-407CBD079E47}" type="slidenum">
              <a:rPr sz="1600" spc="-7" dirty="0">
                <a:solidFill>
                  <a:srgbClr val="888888"/>
                </a:solidFill>
                <a:latin typeface="Calibri"/>
                <a:cs typeface="Calibri"/>
              </a:rPr>
              <a:pPr marR="783994" algn="r">
                <a:spcBef>
                  <a:spcPts val="1313"/>
                </a:spcBef>
              </a:pPr>
              <a:t>6</a:t>
            </a:fld>
            <a:endParaRPr sz="1600">
              <a:latin typeface="Calibri"/>
              <a:cs typeface="Calibri"/>
            </a:endParaRPr>
          </a:p>
        </p:txBody>
      </p:sp>
    </p:spTree>
    <p:extLst>
      <p:ext uri="{BB962C8B-B14F-4D97-AF65-F5344CB8AC3E}">
        <p14:creationId xmlns:p14="http://schemas.microsoft.com/office/powerpoint/2010/main" val="333381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3" y="553100"/>
            <a:ext cx="12192000" cy="5125720"/>
          </a:xfrm>
          <a:custGeom>
            <a:avLst/>
            <a:gdLst/>
            <a:ahLst/>
            <a:cxnLst/>
            <a:rect l="l" t="t" r="r" b="b"/>
            <a:pathLst>
              <a:path w="9144000" h="3844290">
                <a:moveTo>
                  <a:pt x="0" y="0"/>
                </a:moveTo>
                <a:lnTo>
                  <a:pt x="9143999" y="0"/>
                </a:lnTo>
                <a:lnTo>
                  <a:pt x="9143999" y="3843899"/>
                </a:lnTo>
                <a:lnTo>
                  <a:pt x="0" y="3843899"/>
                </a:lnTo>
                <a:lnTo>
                  <a:pt x="0" y="0"/>
                </a:lnTo>
                <a:close/>
              </a:path>
            </a:pathLst>
          </a:custGeom>
          <a:solidFill>
            <a:srgbClr val="F1C131"/>
          </a:solidFill>
        </p:spPr>
        <p:txBody>
          <a:bodyPr wrap="square" lIns="0" tIns="0" rIns="0" bIns="0" rtlCol="0"/>
          <a:lstStyle/>
          <a:p>
            <a:endParaRPr sz="2400"/>
          </a:p>
        </p:txBody>
      </p:sp>
      <p:sp>
        <p:nvSpPr>
          <p:cNvPr id="3" name="object 3"/>
          <p:cNvSpPr/>
          <p:nvPr/>
        </p:nvSpPr>
        <p:spPr>
          <a:xfrm>
            <a:off x="4783932" y="5774901"/>
            <a:ext cx="7408333" cy="640079"/>
          </a:xfrm>
          <a:custGeom>
            <a:avLst/>
            <a:gdLst/>
            <a:ahLst/>
            <a:cxnLst/>
            <a:rect l="l" t="t" r="r" b="b"/>
            <a:pathLst>
              <a:path w="5556250" h="480060">
                <a:moveTo>
                  <a:pt x="0" y="0"/>
                </a:moveTo>
                <a:lnTo>
                  <a:pt x="5556049" y="0"/>
                </a:lnTo>
                <a:lnTo>
                  <a:pt x="5556049" y="479999"/>
                </a:lnTo>
                <a:lnTo>
                  <a:pt x="0" y="479999"/>
                </a:lnTo>
                <a:lnTo>
                  <a:pt x="0" y="0"/>
                </a:lnTo>
                <a:close/>
              </a:path>
            </a:pathLst>
          </a:custGeom>
          <a:solidFill>
            <a:srgbClr val="0B5394"/>
          </a:solidFill>
        </p:spPr>
        <p:txBody>
          <a:bodyPr wrap="square" lIns="0" tIns="0" rIns="0" bIns="0" rtlCol="0"/>
          <a:lstStyle/>
          <a:p>
            <a:endParaRPr sz="2400"/>
          </a:p>
        </p:txBody>
      </p:sp>
      <p:sp>
        <p:nvSpPr>
          <p:cNvPr id="4" name="object 4"/>
          <p:cNvSpPr txBox="1"/>
          <p:nvPr/>
        </p:nvSpPr>
        <p:spPr>
          <a:xfrm>
            <a:off x="473267" y="841824"/>
            <a:ext cx="10634133" cy="4565865"/>
          </a:xfrm>
          <a:prstGeom prst="rect">
            <a:avLst/>
          </a:prstGeom>
        </p:spPr>
        <p:txBody>
          <a:bodyPr vert="horz" wrap="square" lIns="0" tIns="0" rIns="0" bIns="0" rtlCol="0">
            <a:spAutoFit/>
          </a:bodyPr>
          <a:lstStyle/>
          <a:p>
            <a:pPr marL="563019" marR="6773" indent="-546086">
              <a:lnSpc>
                <a:spcPct val="115300"/>
              </a:lnSpc>
              <a:buFont typeface="MS PGothic"/>
              <a:buChar char="❖"/>
              <a:tabLst>
                <a:tab pos="562173" algn="l"/>
                <a:tab pos="563019" algn="l"/>
              </a:tabLst>
            </a:pPr>
            <a:r>
              <a:rPr sz="1867" u="heavy" spc="-467" dirty="0">
                <a:latin typeface="Times New Roman"/>
                <a:cs typeface="Times New Roman"/>
              </a:rPr>
              <a:t> </a:t>
            </a:r>
            <a:r>
              <a:rPr sz="1867" b="1" u="heavy" spc="-7" dirty="0">
                <a:latin typeface="Verdana"/>
                <a:cs typeface="Verdana"/>
              </a:rPr>
              <a:t>Total LEA General Fund Budget Expenditures for the LCAP </a:t>
            </a:r>
            <a:r>
              <a:rPr sz="1867" b="1" u="heavy" dirty="0">
                <a:latin typeface="Verdana"/>
                <a:cs typeface="Verdana"/>
              </a:rPr>
              <a:t>Year</a:t>
            </a:r>
            <a:r>
              <a:rPr sz="1867" dirty="0">
                <a:latin typeface="Verdana"/>
                <a:cs typeface="Verdana"/>
              </a:rPr>
              <a:t>: </a:t>
            </a:r>
            <a:r>
              <a:rPr sz="1867" spc="-7" dirty="0">
                <a:latin typeface="Verdana"/>
                <a:cs typeface="Verdana"/>
              </a:rPr>
              <a:t>This amount  is the LEA’s total budgeted General Fund expenditures for the LCAP year. The LCAP  year means the fiscal year for which an LCAP is adopted or updated by July 1. The  General Fund is the main operating fund of the LEA and accounts for all activities  not accounted for in another</a:t>
            </a:r>
            <a:r>
              <a:rPr sz="1867" spc="13" dirty="0">
                <a:latin typeface="Verdana"/>
                <a:cs typeface="Verdana"/>
              </a:rPr>
              <a:t> </a:t>
            </a:r>
            <a:r>
              <a:rPr sz="1867" spc="-7" dirty="0">
                <a:latin typeface="Verdana"/>
                <a:cs typeface="Verdana"/>
              </a:rPr>
              <a:t>fund…</a:t>
            </a:r>
            <a:endParaRPr sz="1867">
              <a:latin typeface="Verdana"/>
              <a:cs typeface="Verdana"/>
            </a:endParaRPr>
          </a:p>
          <a:p>
            <a:pPr marL="1782189">
              <a:spcBef>
                <a:spcPts val="1027"/>
              </a:spcBef>
            </a:pPr>
            <a:r>
              <a:rPr sz="1867" i="1" spc="-7" dirty="0">
                <a:solidFill>
                  <a:srgbClr val="1B4587"/>
                </a:solidFill>
                <a:latin typeface="Verdana"/>
                <a:cs typeface="Verdana"/>
              </a:rPr>
              <a:t>Total of ALL General Fund Expenditures (Unrestricted and</a:t>
            </a:r>
            <a:r>
              <a:rPr sz="1867" i="1" spc="193" dirty="0">
                <a:solidFill>
                  <a:srgbClr val="1B4587"/>
                </a:solidFill>
                <a:latin typeface="Verdana"/>
                <a:cs typeface="Verdana"/>
              </a:rPr>
              <a:t> </a:t>
            </a:r>
            <a:r>
              <a:rPr sz="1867" i="1" spc="-7" dirty="0">
                <a:solidFill>
                  <a:srgbClr val="1B4587"/>
                </a:solidFill>
                <a:latin typeface="Verdana"/>
                <a:cs typeface="Verdana"/>
              </a:rPr>
              <a:t>Restricted)</a:t>
            </a:r>
            <a:endParaRPr sz="1867">
              <a:latin typeface="Verdana"/>
              <a:cs typeface="Verdana"/>
            </a:endParaRPr>
          </a:p>
          <a:p>
            <a:pPr marL="563019" indent="-546086">
              <a:spcBef>
                <a:spcPts val="960"/>
              </a:spcBef>
              <a:buFont typeface="MS PGothic"/>
              <a:buChar char="❖"/>
              <a:tabLst>
                <a:tab pos="562173" algn="l"/>
                <a:tab pos="563019" algn="l"/>
              </a:tabLst>
            </a:pPr>
            <a:r>
              <a:rPr sz="1867" u="heavy" spc="-467" dirty="0">
                <a:latin typeface="Times New Roman"/>
                <a:cs typeface="Times New Roman"/>
              </a:rPr>
              <a:t> </a:t>
            </a:r>
            <a:r>
              <a:rPr sz="1867" b="1" u="heavy" spc="-7" dirty="0">
                <a:latin typeface="Verdana"/>
                <a:cs typeface="Verdana"/>
              </a:rPr>
              <a:t>Total Funds Budgeted for Planned Actions/Services to Meet the Goals</a:t>
            </a:r>
            <a:r>
              <a:rPr sz="1867" b="1" u="heavy" spc="200" dirty="0">
                <a:latin typeface="Verdana"/>
                <a:cs typeface="Verdana"/>
              </a:rPr>
              <a:t> </a:t>
            </a:r>
            <a:r>
              <a:rPr sz="1867" b="1" u="heavy" spc="7" dirty="0">
                <a:latin typeface="Verdana"/>
                <a:cs typeface="Verdana"/>
              </a:rPr>
              <a:t>in</a:t>
            </a:r>
            <a:endParaRPr sz="1867">
              <a:latin typeface="Verdana"/>
              <a:cs typeface="Verdana"/>
            </a:endParaRPr>
          </a:p>
          <a:p>
            <a:pPr marL="563019" marR="30479">
              <a:lnSpc>
                <a:spcPts val="2600"/>
              </a:lnSpc>
              <a:spcBef>
                <a:spcPts val="80"/>
              </a:spcBef>
            </a:pPr>
            <a:r>
              <a:rPr sz="1867" u="heavy" spc="-467" dirty="0">
                <a:latin typeface="Times New Roman"/>
                <a:cs typeface="Times New Roman"/>
              </a:rPr>
              <a:t> </a:t>
            </a:r>
            <a:r>
              <a:rPr sz="1867" b="1" u="heavy" spc="-7" dirty="0">
                <a:latin typeface="Verdana"/>
                <a:cs typeface="Verdana"/>
              </a:rPr>
              <a:t>the LCAP for the LCAP </a:t>
            </a:r>
            <a:r>
              <a:rPr sz="1867" b="1" u="heavy" dirty="0">
                <a:latin typeface="Verdana"/>
                <a:cs typeface="Verdana"/>
              </a:rPr>
              <a:t>Year</a:t>
            </a:r>
            <a:r>
              <a:rPr sz="1867" dirty="0">
                <a:latin typeface="Verdana"/>
                <a:cs typeface="Verdana"/>
              </a:rPr>
              <a:t>: </a:t>
            </a:r>
            <a:r>
              <a:rPr sz="1867" spc="-7" dirty="0">
                <a:latin typeface="Verdana"/>
                <a:cs typeface="Verdana"/>
              </a:rPr>
              <a:t>This amount is the total of the budgeted  expenditures associated with the actions/services included for the LCAP year from  all sources of funds, as reflected in the LCAP. To the extent actions/services and/or  expenditures are listed in the LCAP under more than one goal, the expenditures  should be counted only</a:t>
            </a:r>
            <a:r>
              <a:rPr sz="1867" spc="-13" dirty="0">
                <a:latin typeface="Verdana"/>
                <a:cs typeface="Verdana"/>
              </a:rPr>
              <a:t> </a:t>
            </a:r>
            <a:r>
              <a:rPr sz="1867" spc="-7" dirty="0">
                <a:latin typeface="Verdana"/>
                <a:cs typeface="Verdana"/>
              </a:rPr>
              <a:t>once.</a:t>
            </a:r>
            <a:endParaRPr sz="1867">
              <a:latin typeface="Verdana"/>
              <a:cs typeface="Verdana"/>
            </a:endParaRPr>
          </a:p>
          <a:p>
            <a:pPr marL="1702604">
              <a:spcBef>
                <a:spcPts val="880"/>
              </a:spcBef>
            </a:pPr>
            <a:r>
              <a:rPr sz="1867" i="1" spc="-7" dirty="0">
                <a:solidFill>
                  <a:srgbClr val="1B4587"/>
                </a:solidFill>
                <a:latin typeface="Verdana"/>
                <a:cs typeface="Verdana"/>
              </a:rPr>
              <a:t>Total of all unique amounts for LCAP actions/services in current</a:t>
            </a:r>
            <a:r>
              <a:rPr sz="1867" i="1" spc="180" dirty="0">
                <a:solidFill>
                  <a:srgbClr val="1B4587"/>
                </a:solidFill>
                <a:latin typeface="Verdana"/>
                <a:cs typeface="Verdana"/>
              </a:rPr>
              <a:t> </a:t>
            </a:r>
            <a:r>
              <a:rPr sz="1867" i="1" spc="-7" dirty="0">
                <a:solidFill>
                  <a:srgbClr val="1B4587"/>
                </a:solidFill>
                <a:latin typeface="Verdana"/>
                <a:cs typeface="Verdana"/>
              </a:rPr>
              <a:t>year</a:t>
            </a:r>
            <a:endParaRPr sz="1867">
              <a:latin typeface="Verdana"/>
              <a:cs typeface="Verdana"/>
            </a:endParaRPr>
          </a:p>
        </p:txBody>
      </p:sp>
      <p:sp>
        <p:nvSpPr>
          <p:cNvPr id="5" name="object 5"/>
          <p:cNvSpPr txBox="1"/>
          <p:nvPr/>
        </p:nvSpPr>
        <p:spPr>
          <a:xfrm>
            <a:off x="5147340" y="5858437"/>
            <a:ext cx="6886787" cy="801074"/>
          </a:xfrm>
          <a:prstGeom prst="rect">
            <a:avLst/>
          </a:prstGeom>
        </p:spPr>
        <p:txBody>
          <a:bodyPr vert="horz" wrap="square" lIns="0" tIns="18627" rIns="0" bIns="0" rtlCol="0">
            <a:spAutoFit/>
          </a:bodyPr>
          <a:lstStyle/>
          <a:p>
            <a:pPr marL="16933">
              <a:spcBef>
                <a:spcPts val="147"/>
              </a:spcBef>
            </a:pPr>
            <a:r>
              <a:rPr sz="2400" b="1" spc="-7" dirty="0">
                <a:solidFill>
                  <a:srgbClr val="FFFFFF"/>
                </a:solidFill>
                <a:latin typeface="Verdana"/>
                <a:cs typeface="Verdana"/>
              </a:rPr>
              <a:t>Budget Summary Template</a:t>
            </a:r>
            <a:r>
              <a:rPr sz="2400" b="1" spc="40" dirty="0">
                <a:solidFill>
                  <a:srgbClr val="FFFFFF"/>
                </a:solidFill>
                <a:latin typeface="Verdana"/>
                <a:cs typeface="Verdana"/>
              </a:rPr>
              <a:t> </a:t>
            </a:r>
            <a:r>
              <a:rPr sz="2400" b="1" spc="-7" dirty="0">
                <a:solidFill>
                  <a:srgbClr val="FFFFFF"/>
                </a:solidFill>
                <a:latin typeface="Verdana"/>
                <a:cs typeface="Verdana"/>
              </a:rPr>
              <a:t>Instructions</a:t>
            </a:r>
            <a:endParaRPr sz="2400">
              <a:latin typeface="Verdana"/>
              <a:cs typeface="Verdana"/>
            </a:endParaRPr>
          </a:p>
          <a:p>
            <a:pPr marR="783994" algn="r">
              <a:spcBef>
                <a:spcPts val="1313"/>
              </a:spcBef>
            </a:pPr>
            <a:fld id="{81D60167-4931-47E6-BA6A-407CBD079E47}" type="slidenum">
              <a:rPr sz="1600" spc="-7" dirty="0">
                <a:solidFill>
                  <a:srgbClr val="888888"/>
                </a:solidFill>
                <a:latin typeface="Calibri"/>
                <a:cs typeface="Calibri"/>
              </a:rPr>
              <a:pPr marR="783994" algn="r">
                <a:spcBef>
                  <a:spcPts val="1313"/>
                </a:spcBef>
              </a:pPr>
              <a:t>7</a:t>
            </a:fld>
            <a:endParaRPr sz="1600">
              <a:latin typeface="Calibri"/>
              <a:cs typeface="Calibri"/>
            </a:endParaRPr>
          </a:p>
        </p:txBody>
      </p:sp>
      <p:sp>
        <p:nvSpPr>
          <p:cNvPr id="6" name="object 6"/>
          <p:cNvSpPr txBox="1">
            <a:spLocks noGrp="1"/>
          </p:cNvSpPr>
          <p:nvPr>
            <p:ph type="ftr" sz="quarter" idx="4294967295"/>
          </p:nvPr>
        </p:nvSpPr>
        <p:spPr>
          <a:xfrm>
            <a:off x="97367" y="6589231"/>
            <a:ext cx="1674707" cy="558272"/>
          </a:xfrm>
          <a:prstGeom prst="rect">
            <a:avLst/>
          </a:prstGeom>
        </p:spPr>
        <p:txBody>
          <a:bodyPr vert="horz" wrap="square" lIns="0" tIns="4233" rIns="0" bIns="0" rtlCol="0">
            <a:spAutoFit/>
          </a:bodyPr>
          <a:lstStyle/>
          <a:p>
            <a:pPr marL="16933">
              <a:spcBef>
                <a:spcPts val="33"/>
              </a:spcBef>
            </a:pPr>
            <a:r>
              <a:rPr spc="-7" dirty="0"/>
              <a:t>CCSESA </a:t>
            </a:r>
            <a:r>
              <a:rPr dirty="0"/>
              <a:t>- November</a:t>
            </a:r>
            <a:r>
              <a:rPr spc="-87" dirty="0"/>
              <a:t> </a:t>
            </a:r>
            <a:r>
              <a:rPr spc="-7" dirty="0"/>
              <a:t>2016</a:t>
            </a:r>
          </a:p>
        </p:txBody>
      </p:sp>
    </p:spTree>
    <p:extLst>
      <p:ext uri="{BB962C8B-B14F-4D97-AF65-F5344CB8AC3E}">
        <p14:creationId xmlns:p14="http://schemas.microsoft.com/office/powerpoint/2010/main" val="64931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33" y="553100"/>
            <a:ext cx="12192000" cy="5125720"/>
          </a:xfrm>
          <a:custGeom>
            <a:avLst/>
            <a:gdLst/>
            <a:ahLst/>
            <a:cxnLst/>
            <a:rect l="l" t="t" r="r" b="b"/>
            <a:pathLst>
              <a:path w="9144000" h="3844290">
                <a:moveTo>
                  <a:pt x="0" y="0"/>
                </a:moveTo>
                <a:lnTo>
                  <a:pt x="9143999" y="0"/>
                </a:lnTo>
                <a:lnTo>
                  <a:pt x="9143999" y="3843899"/>
                </a:lnTo>
                <a:lnTo>
                  <a:pt x="0" y="3843899"/>
                </a:lnTo>
                <a:lnTo>
                  <a:pt x="0" y="0"/>
                </a:lnTo>
                <a:close/>
              </a:path>
            </a:pathLst>
          </a:custGeom>
          <a:solidFill>
            <a:srgbClr val="F1C131"/>
          </a:solidFill>
        </p:spPr>
        <p:txBody>
          <a:bodyPr wrap="square" lIns="0" tIns="0" rIns="0" bIns="0" rtlCol="0"/>
          <a:lstStyle/>
          <a:p>
            <a:endParaRPr sz="2400"/>
          </a:p>
        </p:txBody>
      </p:sp>
      <p:sp>
        <p:nvSpPr>
          <p:cNvPr id="3" name="object 3"/>
          <p:cNvSpPr/>
          <p:nvPr/>
        </p:nvSpPr>
        <p:spPr>
          <a:xfrm>
            <a:off x="4783932" y="5774901"/>
            <a:ext cx="7408333" cy="640079"/>
          </a:xfrm>
          <a:custGeom>
            <a:avLst/>
            <a:gdLst/>
            <a:ahLst/>
            <a:cxnLst/>
            <a:rect l="l" t="t" r="r" b="b"/>
            <a:pathLst>
              <a:path w="5556250" h="480060">
                <a:moveTo>
                  <a:pt x="0" y="0"/>
                </a:moveTo>
                <a:lnTo>
                  <a:pt x="5556049" y="0"/>
                </a:lnTo>
                <a:lnTo>
                  <a:pt x="5556049" y="479999"/>
                </a:lnTo>
                <a:lnTo>
                  <a:pt x="0" y="479999"/>
                </a:lnTo>
                <a:lnTo>
                  <a:pt x="0" y="0"/>
                </a:lnTo>
                <a:close/>
              </a:path>
            </a:pathLst>
          </a:custGeom>
          <a:solidFill>
            <a:srgbClr val="0B5394"/>
          </a:solidFill>
        </p:spPr>
        <p:txBody>
          <a:bodyPr wrap="square" lIns="0" tIns="0" rIns="0" bIns="0" rtlCol="0"/>
          <a:lstStyle/>
          <a:p>
            <a:endParaRPr sz="2400"/>
          </a:p>
        </p:txBody>
      </p:sp>
      <p:sp>
        <p:nvSpPr>
          <p:cNvPr id="4" name="object 4"/>
          <p:cNvSpPr txBox="1"/>
          <p:nvPr/>
        </p:nvSpPr>
        <p:spPr>
          <a:xfrm>
            <a:off x="473267" y="885350"/>
            <a:ext cx="10623127" cy="4519186"/>
          </a:xfrm>
          <a:prstGeom prst="rect">
            <a:avLst/>
          </a:prstGeom>
        </p:spPr>
        <p:txBody>
          <a:bodyPr vert="horz" wrap="square" lIns="0" tIns="0" rIns="0" bIns="0" rtlCol="0">
            <a:spAutoFit/>
          </a:bodyPr>
          <a:lstStyle/>
          <a:p>
            <a:pPr marL="563019" indent="-546086">
              <a:buFont typeface="MS PGothic"/>
              <a:buChar char="❖"/>
              <a:tabLst>
                <a:tab pos="562173" algn="l"/>
                <a:tab pos="563019" algn="l"/>
              </a:tabLst>
            </a:pPr>
            <a:r>
              <a:rPr sz="1867" u="heavy" spc="-467" dirty="0">
                <a:latin typeface="Times New Roman"/>
                <a:cs typeface="Times New Roman"/>
              </a:rPr>
              <a:t> </a:t>
            </a:r>
            <a:r>
              <a:rPr sz="1867" b="1" u="heavy" spc="-7" dirty="0">
                <a:latin typeface="Verdana"/>
                <a:cs typeface="Verdana"/>
              </a:rPr>
              <a:t>Description of any use(s) of the General Fund Budget</a:t>
            </a:r>
            <a:r>
              <a:rPr sz="1867" b="1" u="heavy" spc="127" dirty="0">
                <a:latin typeface="Verdana"/>
                <a:cs typeface="Verdana"/>
              </a:rPr>
              <a:t> </a:t>
            </a:r>
            <a:r>
              <a:rPr sz="1867" b="1" u="heavy" dirty="0">
                <a:latin typeface="Verdana"/>
                <a:cs typeface="Verdana"/>
              </a:rPr>
              <a:t>Expenditures</a:t>
            </a:r>
            <a:endParaRPr sz="1867">
              <a:latin typeface="Verdana"/>
              <a:cs typeface="Verdana"/>
            </a:endParaRPr>
          </a:p>
          <a:p>
            <a:pPr marL="563019" marR="218435">
              <a:lnSpc>
                <a:spcPts val="2600"/>
              </a:lnSpc>
              <a:spcBef>
                <a:spcPts val="80"/>
              </a:spcBef>
            </a:pPr>
            <a:r>
              <a:rPr sz="1867" u="heavy" spc="-467" dirty="0">
                <a:latin typeface="Times New Roman"/>
                <a:cs typeface="Times New Roman"/>
              </a:rPr>
              <a:t> </a:t>
            </a:r>
            <a:r>
              <a:rPr sz="1867" b="1" u="heavy" spc="-7" dirty="0">
                <a:latin typeface="Verdana"/>
                <a:cs typeface="Verdana"/>
              </a:rPr>
              <a:t>specified above for the LCAP year not included in the </a:t>
            </a:r>
            <a:r>
              <a:rPr sz="1867" b="1" u="heavy" dirty="0">
                <a:latin typeface="Verdana"/>
                <a:cs typeface="Verdana"/>
              </a:rPr>
              <a:t>LCAP</a:t>
            </a:r>
            <a:r>
              <a:rPr sz="1867" dirty="0">
                <a:latin typeface="Verdana"/>
                <a:cs typeface="Verdana"/>
              </a:rPr>
              <a:t>: </a:t>
            </a:r>
            <a:r>
              <a:rPr sz="1867" spc="-7" dirty="0">
                <a:latin typeface="Verdana"/>
                <a:cs typeface="Verdana"/>
              </a:rPr>
              <a:t>Briefly describe  expenditures included in total General Fund Expenditures that are not included in  the total funds budgeted for planned actions/services for the LCAP</a:t>
            </a:r>
            <a:r>
              <a:rPr sz="1867" spc="207" dirty="0">
                <a:latin typeface="Verdana"/>
                <a:cs typeface="Verdana"/>
              </a:rPr>
              <a:t> </a:t>
            </a:r>
            <a:r>
              <a:rPr sz="1867" spc="-7" dirty="0">
                <a:latin typeface="Verdana"/>
                <a:cs typeface="Verdana"/>
              </a:rPr>
              <a:t>year.</a:t>
            </a:r>
            <a:endParaRPr sz="1867">
              <a:latin typeface="Verdana"/>
              <a:cs typeface="Verdana"/>
            </a:endParaRPr>
          </a:p>
          <a:p>
            <a:pPr marL="1782189" marR="18626" algn="just">
              <a:lnSpc>
                <a:spcPct val="114599"/>
              </a:lnSpc>
              <a:spcBef>
                <a:spcPts val="552"/>
              </a:spcBef>
            </a:pPr>
            <a:r>
              <a:rPr sz="1867" i="1" spc="-7" dirty="0">
                <a:solidFill>
                  <a:srgbClr val="1B4587"/>
                </a:solidFill>
                <a:latin typeface="Verdana"/>
                <a:cs typeface="Verdana"/>
              </a:rPr>
              <a:t>Briefly describe where the funds are going if they are not described in the  LCAP. This is an opportunity to summarize operational expenses and call  out any particular items that may be useful for stakeholders to</a:t>
            </a:r>
            <a:r>
              <a:rPr sz="1867" i="1" spc="180" dirty="0">
                <a:solidFill>
                  <a:srgbClr val="1B4587"/>
                </a:solidFill>
                <a:latin typeface="Verdana"/>
                <a:cs typeface="Verdana"/>
              </a:rPr>
              <a:t> </a:t>
            </a:r>
            <a:r>
              <a:rPr sz="1867" i="1" spc="-7" dirty="0">
                <a:solidFill>
                  <a:srgbClr val="1B4587"/>
                </a:solidFill>
                <a:latin typeface="Verdana"/>
                <a:cs typeface="Verdana"/>
              </a:rPr>
              <a:t>know.</a:t>
            </a:r>
            <a:endParaRPr sz="1867">
              <a:latin typeface="Verdana"/>
              <a:cs typeface="Verdana"/>
            </a:endParaRPr>
          </a:p>
          <a:p>
            <a:pPr marL="563019" marR="6773" indent="-546086">
              <a:lnSpc>
                <a:spcPct val="115100"/>
              </a:lnSpc>
              <a:spcBef>
                <a:spcPts val="687"/>
              </a:spcBef>
              <a:buFont typeface="MS PGothic"/>
              <a:buChar char="❖"/>
              <a:tabLst>
                <a:tab pos="562173" algn="l"/>
                <a:tab pos="563019" algn="l"/>
              </a:tabLst>
            </a:pPr>
            <a:r>
              <a:rPr sz="1867" u="heavy" spc="-467" dirty="0">
                <a:latin typeface="Times New Roman"/>
                <a:cs typeface="Times New Roman"/>
              </a:rPr>
              <a:t> </a:t>
            </a:r>
            <a:r>
              <a:rPr sz="1867" b="1" u="heavy" spc="-7" dirty="0">
                <a:latin typeface="Verdana"/>
                <a:cs typeface="Verdana"/>
              </a:rPr>
              <a:t>Total Projected LCFF Revenues for LCAP </a:t>
            </a:r>
            <a:r>
              <a:rPr sz="1867" b="1" u="heavy" dirty="0">
                <a:latin typeface="Verdana"/>
                <a:cs typeface="Verdana"/>
              </a:rPr>
              <a:t>Year</a:t>
            </a:r>
            <a:r>
              <a:rPr sz="1867" dirty="0">
                <a:latin typeface="Verdana"/>
                <a:cs typeface="Verdana"/>
              </a:rPr>
              <a:t>: </a:t>
            </a:r>
            <a:r>
              <a:rPr sz="1867" spc="-7" dirty="0">
                <a:latin typeface="Verdana"/>
                <a:cs typeface="Verdana"/>
              </a:rPr>
              <a:t>This amount is the total amount  of LCFF funding the LEA estimates it will receive pursuant to EC sections 42238.02  (for school districts and charter schools) and 2574 (for county offices of education),  as implemented by EC sections 42238.03 and 2575 for the LCAP year</a:t>
            </a:r>
            <a:r>
              <a:rPr sz="1867" spc="227" dirty="0">
                <a:latin typeface="Verdana"/>
                <a:cs typeface="Verdana"/>
              </a:rPr>
              <a:t> </a:t>
            </a:r>
            <a:r>
              <a:rPr sz="1867" spc="-7" dirty="0">
                <a:latin typeface="Verdana"/>
                <a:cs typeface="Verdana"/>
              </a:rPr>
              <a:t>respectively.</a:t>
            </a:r>
            <a:endParaRPr sz="1867">
              <a:latin typeface="Verdana"/>
              <a:cs typeface="Verdana"/>
            </a:endParaRPr>
          </a:p>
          <a:p>
            <a:pPr marL="1782189" marR="893211">
              <a:lnSpc>
                <a:spcPct val="113100"/>
              </a:lnSpc>
              <a:spcBef>
                <a:spcPts val="727"/>
              </a:spcBef>
            </a:pPr>
            <a:r>
              <a:rPr sz="1867" i="1" spc="-7" dirty="0">
                <a:solidFill>
                  <a:srgbClr val="1B4587"/>
                </a:solidFill>
                <a:latin typeface="Verdana"/>
                <a:cs typeface="Verdana"/>
              </a:rPr>
              <a:t>Total of all LCFF Revenue (Base, Supplemental, and Concentration  Grants, Transportation, TIIG,</a:t>
            </a:r>
            <a:r>
              <a:rPr sz="1867" i="1" spc="27" dirty="0">
                <a:solidFill>
                  <a:srgbClr val="1B4587"/>
                </a:solidFill>
                <a:latin typeface="Verdana"/>
                <a:cs typeface="Verdana"/>
              </a:rPr>
              <a:t> </a:t>
            </a:r>
            <a:r>
              <a:rPr sz="1867" i="1" spc="-7" dirty="0">
                <a:solidFill>
                  <a:srgbClr val="1B4587"/>
                </a:solidFill>
                <a:latin typeface="Verdana"/>
                <a:cs typeface="Verdana"/>
              </a:rPr>
              <a:t>MSA)</a:t>
            </a:r>
            <a:endParaRPr sz="1867">
              <a:latin typeface="Verdana"/>
              <a:cs typeface="Verdana"/>
            </a:endParaRPr>
          </a:p>
        </p:txBody>
      </p:sp>
      <p:sp>
        <p:nvSpPr>
          <p:cNvPr id="5" name="object 5"/>
          <p:cNvSpPr txBox="1"/>
          <p:nvPr/>
        </p:nvSpPr>
        <p:spPr>
          <a:xfrm>
            <a:off x="5147340" y="5858437"/>
            <a:ext cx="6886787" cy="801074"/>
          </a:xfrm>
          <a:prstGeom prst="rect">
            <a:avLst/>
          </a:prstGeom>
        </p:spPr>
        <p:txBody>
          <a:bodyPr vert="horz" wrap="square" lIns="0" tIns="18627" rIns="0" bIns="0" rtlCol="0">
            <a:spAutoFit/>
          </a:bodyPr>
          <a:lstStyle/>
          <a:p>
            <a:pPr marL="16933">
              <a:spcBef>
                <a:spcPts val="147"/>
              </a:spcBef>
            </a:pPr>
            <a:r>
              <a:rPr sz="2400" b="1" spc="-7" dirty="0">
                <a:solidFill>
                  <a:srgbClr val="FFFFFF"/>
                </a:solidFill>
                <a:latin typeface="Verdana"/>
                <a:cs typeface="Verdana"/>
              </a:rPr>
              <a:t>Budget Summary Template</a:t>
            </a:r>
            <a:r>
              <a:rPr sz="2400" b="1" spc="40" dirty="0">
                <a:solidFill>
                  <a:srgbClr val="FFFFFF"/>
                </a:solidFill>
                <a:latin typeface="Verdana"/>
                <a:cs typeface="Verdana"/>
              </a:rPr>
              <a:t> </a:t>
            </a:r>
            <a:r>
              <a:rPr sz="2400" b="1" spc="-7" dirty="0">
                <a:solidFill>
                  <a:srgbClr val="FFFFFF"/>
                </a:solidFill>
                <a:latin typeface="Verdana"/>
                <a:cs typeface="Verdana"/>
              </a:rPr>
              <a:t>Instructions</a:t>
            </a:r>
            <a:endParaRPr sz="2400">
              <a:latin typeface="Verdana"/>
              <a:cs typeface="Verdana"/>
            </a:endParaRPr>
          </a:p>
          <a:p>
            <a:pPr marR="783994" algn="r">
              <a:spcBef>
                <a:spcPts val="1313"/>
              </a:spcBef>
            </a:pPr>
            <a:fld id="{81D60167-4931-47E6-BA6A-407CBD079E47}" type="slidenum">
              <a:rPr sz="1600" spc="-7" dirty="0">
                <a:solidFill>
                  <a:srgbClr val="888888"/>
                </a:solidFill>
                <a:latin typeface="Calibri"/>
                <a:cs typeface="Calibri"/>
              </a:rPr>
              <a:pPr marR="783994" algn="r">
                <a:spcBef>
                  <a:spcPts val="1313"/>
                </a:spcBef>
              </a:pPr>
              <a:t>8</a:t>
            </a:fld>
            <a:endParaRPr sz="1600">
              <a:latin typeface="Calibri"/>
              <a:cs typeface="Calibri"/>
            </a:endParaRPr>
          </a:p>
        </p:txBody>
      </p:sp>
    </p:spTree>
    <p:extLst>
      <p:ext uri="{BB962C8B-B14F-4D97-AF65-F5344CB8AC3E}">
        <p14:creationId xmlns:p14="http://schemas.microsoft.com/office/powerpoint/2010/main" val="79733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77599" y="1356982"/>
            <a:ext cx="7678084" cy="5018717"/>
          </a:xfrm>
          <a:prstGeom prst="rect">
            <a:avLst/>
          </a:prstGeom>
          <a:blipFill>
            <a:blip r:embed="rId2" cstate="print"/>
            <a:stretch>
              <a:fillRect/>
            </a:stretch>
          </a:blipFill>
        </p:spPr>
        <p:txBody>
          <a:bodyPr wrap="square" lIns="0" tIns="0" rIns="0" bIns="0" rtlCol="0"/>
          <a:lstStyle/>
          <a:p>
            <a:endParaRPr sz="2400"/>
          </a:p>
        </p:txBody>
      </p:sp>
      <p:sp>
        <p:nvSpPr>
          <p:cNvPr id="3" name="object 3"/>
          <p:cNvSpPr/>
          <p:nvPr/>
        </p:nvSpPr>
        <p:spPr>
          <a:xfrm>
            <a:off x="9069932" y="2557100"/>
            <a:ext cx="350520" cy="263313"/>
          </a:xfrm>
          <a:custGeom>
            <a:avLst/>
            <a:gdLst/>
            <a:ahLst/>
            <a:cxnLst/>
            <a:rect l="l" t="t" r="r" b="b"/>
            <a:pathLst>
              <a:path w="262890" h="197485">
                <a:moveTo>
                  <a:pt x="262799" y="147824"/>
                </a:moveTo>
                <a:lnTo>
                  <a:pt x="98549" y="147824"/>
                </a:lnTo>
                <a:lnTo>
                  <a:pt x="98549" y="197099"/>
                </a:lnTo>
                <a:lnTo>
                  <a:pt x="0" y="98549"/>
                </a:lnTo>
                <a:lnTo>
                  <a:pt x="98549" y="0"/>
                </a:lnTo>
                <a:lnTo>
                  <a:pt x="98549" y="49274"/>
                </a:lnTo>
                <a:lnTo>
                  <a:pt x="262799" y="49274"/>
                </a:lnTo>
                <a:lnTo>
                  <a:pt x="262799" y="147824"/>
                </a:lnTo>
                <a:close/>
              </a:path>
            </a:pathLst>
          </a:custGeom>
          <a:ln w="9524">
            <a:solidFill>
              <a:srgbClr val="595959"/>
            </a:solidFill>
          </a:ln>
        </p:spPr>
        <p:txBody>
          <a:bodyPr wrap="square" lIns="0" tIns="0" rIns="0" bIns="0" rtlCol="0"/>
          <a:lstStyle/>
          <a:p>
            <a:endParaRPr sz="2400"/>
          </a:p>
        </p:txBody>
      </p:sp>
      <p:sp>
        <p:nvSpPr>
          <p:cNvPr id="4" name="object 4"/>
          <p:cNvSpPr/>
          <p:nvPr/>
        </p:nvSpPr>
        <p:spPr>
          <a:xfrm>
            <a:off x="8929100" y="5968700"/>
            <a:ext cx="350520" cy="263313"/>
          </a:xfrm>
          <a:custGeom>
            <a:avLst/>
            <a:gdLst/>
            <a:ahLst/>
            <a:cxnLst/>
            <a:rect l="l" t="t" r="r" b="b"/>
            <a:pathLst>
              <a:path w="262890" h="197485">
                <a:moveTo>
                  <a:pt x="262799" y="147824"/>
                </a:moveTo>
                <a:lnTo>
                  <a:pt x="98549" y="147824"/>
                </a:lnTo>
                <a:lnTo>
                  <a:pt x="98549" y="197099"/>
                </a:lnTo>
                <a:lnTo>
                  <a:pt x="0" y="98549"/>
                </a:lnTo>
                <a:lnTo>
                  <a:pt x="98549" y="0"/>
                </a:lnTo>
                <a:lnTo>
                  <a:pt x="98549" y="49274"/>
                </a:lnTo>
                <a:lnTo>
                  <a:pt x="262799" y="49274"/>
                </a:lnTo>
                <a:lnTo>
                  <a:pt x="262799" y="147824"/>
                </a:lnTo>
                <a:close/>
              </a:path>
            </a:pathLst>
          </a:custGeom>
          <a:ln w="9524">
            <a:solidFill>
              <a:srgbClr val="595959"/>
            </a:solidFill>
          </a:ln>
        </p:spPr>
        <p:txBody>
          <a:bodyPr wrap="square" lIns="0" tIns="0" rIns="0" bIns="0" rtlCol="0"/>
          <a:lstStyle/>
          <a:p>
            <a:endParaRPr sz="2400"/>
          </a:p>
        </p:txBody>
      </p:sp>
      <p:sp>
        <p:nvSpPr>
          <p:cNvPr id="5" name="object 5"/>
          <p:cNvSpPr/>
          <p:nvPr/>
        </p:nvSpPr>
        <p:spPr>
          <a:xfrm>
            <a:off x="2035500" y="4862800"/>
            <a:ext cx="350520" cy="263313"/>
          </a:xfrm>
          <a:custGeom>
            <a:avLst/>
            <a:gdLst/>
            <a:ahLst/>
            <a:cxnLst/>
            <a:rect l="l" t="t" r="r" b="b"/>
            <a:pathLst>
              <a:path w="262889" h="197485">
                <a:moveTo>
                  <a:pt x="0" y="49274"/>
                </a:moveTo>
                <a:lnTo>
                  <a:pt x="164249" y="49274"/>
                </a:lnTo>
                <a:lnTo>
                  <a:pt x="164249" y="0"/>
                </a:lnTo>
                <a:lnTo>
                  <a:pt x="262799" y="98549"/>
                </a:lnTo>
                <a:lnTo>
                  <a:pt x="164249" y="197099"/>
                </a:lnTo>
                <a:lnTo>
                  <a:pt x="164249" y="147824"/>
                </a:lnTo>
                <a:lnTo>
                  <a:pt x="0" y="147824"/>
                </a:lnTo>
                <a:lnTo>
                  <a:pt x="0" y="49274"/>
                </a:lnTo>
                <a:close/>
              </a:path>
            </a:pathLst>
          </a:custGeom>
          <a:ln w="9524">
            <a:solidFill>
              <a:srgbClr val="595959"/>
            </a:solidFill>
          </a:ln>
        </p:spPr>
        <p:txBody>
          <a:bodyPr wrap="square" lIns="0" tIns="0" rIns="0" bIns="0" rtlCol="0"/>
          <a:lstStyle/>
          <a:p>
            <a:endParaRPr sz="2400"/>
          </a:p>
        </p:txBody>
      </p:sp>
      <p:sp>
        <p:nvSpPr>
          <p:cNvPr id="6" name="object 6"/>
          <p:cNvSpPr txBox="1"/>
          <p:nvPr/>
        </p:nvSpPr>
        <p:spPr>
          <a:xfrm>
            <a:off x="9420334" y="1345416"/>
            <a:ext cx="2413847" cy="1474763"/>
          </a:xfrm>
          <a:prstGeom prst="rect">
            <a:avLst/>
          </a:prstGeom>
          <a:solidFill>
            <a:srgbClr val="D9D9D9"/>
          </a:solidFill>
          <a:ln w="9524">
            <a:solidFill>
              <a:srgbClr val="595959"/>
            </a:solidFill>
          </a:ln>
        </p:spPr>
        <p:txBody>
          <a:bodyPr vert="horz" wrap="square" lIns="0" tIns="38100" rIns="0" bIns="0" rtlCol="0">
            <a:spAutoFit/>
          </a:bodyPr>
          <a:lstStyle/>
          <a:p>
            <a:pPr marL="107524">
              <a:lnSpc>
                <a:spcPts val="1420"/>
              </a:lnSpc>
              <a:spcBef>
                <a:spcPts val="300"/>
              </a:spcBef>
            </a:pPr>
            <a:r>
              <a:rPr sz="1200" u="sng" spc="-300" dirty="0">
                <a:latin typeface="Times New Roman"/>
                <a:cs typeface="Times New Roman"/>
              </a:rPr>
              <a:t> </a:t>
            </a:r>
            <a:r>
              <a:rPr sz="1200" b="1" u="sng" spc="-7" dirty="0">
                <a:latin typeface="Arial"/>
                <a:cs typeface="Arial"/>
              </a:rPr>
              <a:t>SACS Form</a:t>
            </a:r>
            <a:r>
              <a:rPr sz="1200" b="1" u="sng" spc="-87" dirty="0">
                <a:latin typeface="Arial"/>
                <a:cs typeface="Arial"/>
              </a:rPr>
              <a:t> </a:t>
            </a:r>
            <a:r>
              <a:rPr sz="1200" b="1" u="sng" dirty="0">
                <a:latin typeface="Arial"/>
                <a:cs typeface="Arial"/>
              </a:rPr>
              <a:t>01</a:t>
            </a:r>
            <a:endParaRPr sz="1200">
              <a:latin typeface="Arial"/>
              <a:cs typeface="Arial"/>
            </a:endParaRPr>
          </a:p>
          <a:p>
            <a:pPr marL="717109" indent="-397077">
              <a:lnSpc>
                <a:spcPts val="1400"/>
              </a:lnSpc>
              <a:buChar char="●"/>
              <a:tabLst>
                <a:tab pos="717109" algn="l"/>
                <a:tab pos="717955" algn="l"/>
              </a:tabLst>
            </a:pPr>
            <a:r>
              <a:rPr sz="1200" spc="-7" dirty="0">
                <a:latin typeface="Arial"/>
                <a:cs typeface="Arial"/>
              </a:rPr>
              <a:t>Page</a:t>
            </a:r>
            <a:r>
              <a:rPr sz="1200" spc="-113" dirty="0">
                <a:latin typeface="Arial"/>
                <a:cs typeface="Arial"/>
              </a:rPr>
              <a:t> </a:t>
            </a:r>
            <a:r>
              <a:rPr sz="1200" spc="-7" dirty="0">
                <a:latin typeface="Arial"/>
                <a:cs typeface="Arial"/>
              </a:rPr>
              <a:t>1</a:t>
            </a:r>
            <a:endParaRPr sz="1200">
              <a:latin typeface="Arial"/>
              <a:cs typeface="Arial"/>
            </a:endParaRPr>
          </a:p>
          <a:p>
            <a:pPr marL="717109" marR="488514" indent="-397077">
              <a:lnSpc>
                <a:spcPts val="1400"/>
              </a:lnSpc>
              <a:spcBef>
                <a:spcPts val="60"/>
              </a:spcBef>
              <a:buChar char="●"/>
              <a:tabLst>
                <a:tab pos="717109" algn="l"/>
                <a:tab pos="717955" algn="l"/>
              </a:tabLst>
            </a:pPr>
            <a:r>
              <a:rPr sz="1200" dirty="0">
                <a:latin typeface="Arial"/>
                <a:cs typeface="Arial"/>
              </a:rPr>
              <a:t>9) </a:t>
            </a:r>
            <a:r>
              <a:rPr sz="1200" spc="-7" dirty="0">
                <a:latin typeface="Arial"/>
                <a:cs typeface="Arial"/>
              </a:rPr>
              <a:t>TOTAL  EXPENDITURES</a:t>
            </a:r>
            <a:endParaRPr sz="1200">
              <a:latin typeface="Arial"/>
              <a:cs typeface="Arial"/>
            </a:endParaRPr>
          </a:p>
          <a:p>
            <a:pPr marL="717109" indent="-397077">
              <a:lnSpc>
                <a:spcPts val="1340"/>
              </a:lnSpc>
              <a:buChar char="●"/>
              <a:tabLst>
                <a:tab pos="717109" algn="l"/>
                <a:tab pos="717955" algn="l"/>
              </a:tabLst>
            </a:pPr>
            <a:r>
              <a:rPr sz="1200" spc="-7" dirty="0">
                <a:latin typeface="Arial"/>
                <a:cs typeface="Arial"/>
              </a:rPr>
              <a:t>Column</a:t>
            </a:r>
            <a:r>
              <a:rPr sz="1200" spc="-87" dirty="0">
                <a:latin typeface="Arial"/>
                <a:cs typeface="Arial"/>
              </a:rPr>
              <a:t> </a:t>
            </a:r>
            <a:r>
              <a:rPr sz="1200" spc="-7" dirty="0">
                <a:latin typeface="Arial"/>
                <a:cs typeface="Arial"/>
              </a:rPr>
              <a:t>(F)</a:t>
            </a:r>
            <a:endParaRPr sz="1200">
              <a:latin typeface="Arial"/>
              <a:cs typeface="Arial"/>
            </a:endParaRPr>
          </a:p>
          <a:p>
            <a:pPr marL="107524">
              <a:lnSpc>
                <a:spcPts val="1400"/>
              </a:lnSpc>
            </a:pPr>
            <a:r>
              <a:rPr sz="1200" b="1" spc="-7" dirty="0">
                <a:solidFill>
                  <a:srgbClr val="0000FF"/>
                </a:solidFill>
                <a:latin typeface="Arial"/>
                <a:cs typeface="Arial"/>
              </a:rPr>
              <a:t>++ Plus</a:t>
            </a:r>
            <a:r>
              <a:rPr sz="1200" b="1" spc="-100" dirty="0">
                <a:solidFill>
                  <a:srgbClr val="0000FF"/>
                </a:solidFill>
                <a:latin typeface="Arial"/>
                <a:cs typeface="Arial"/>
              </a:rPr>
              <a:t> </a:t>
            </a:r>
            <a:r>
              <a:rPr sz="1200" b="1" spc="-7" dirty="0">
                <a:solidFill>
                  <a:srgbClr val="0000FF"/>
                </a:solidFill>
                <a:latin typeface="Arial"/>
                <a:cs typeface="Arial"/>
              </a:rPr>
              <a:t>++</a:t>
            </a:r>
            <a:endParaRPr sz="1200">
              <a:latin typeface="Arial"/>
              <a:cs typeface="Arial"/>
            </a:endParaRPr>
          </a:p>
          <a:p>
            <a:pPr marL="717109" indent="-397077">
              <a:lnSpc>
                <a:spcPts val="1400"/>
              </a:lnSpc>
              <a:buChar char="●"/>
              <a:tabLst>
                <a:tab pos="717109" algn="l"/>
                <a:tab pos="717955" algn="l"/>
              </a:tabLst>
            </a:pPr>
            <a:r>
              <a:rPr sz="1200" spc="-7" dirty="0">
                <a:latin typeface="Arial"/>
                <a:cs typeface="Arial"/>
              </a:rPr>
              <a:t>Transfers</a:t>
            </a:r>
            <a:r>
              <a:rPr sz="1200" spc="-67" dirty="0">
                <a:latin typeface="Arial"/>
                <a:cs typeface="Arial"/>
              </a:rPr>
              <a:t> </a:t>
            </a:r>
            <a:r>
              <a:rPr sz="1200" spc="-7" dirty="0">
                <a:latin typeface="Arial"/>
                <a:cs typeface="Arial"/>
              </a:rPr>
              <a:t>Out</a:t>
            </a:r>
            <a:endParaRPr sz="1200">
              <a:latin typeface="Arial"/>
              <a:cs typeface="Arial"/>
            </a:endParaRPr>
          </a:p>
          <a:p>
            <a:pPr marL="717109" indent="-397077">
              <a:lnSpc>
                <a:spcPts val="1420"/>
              </a:lnSpc>
              <a:buChar char="●"/>
              <a:tabLst>
                <a:tab pos="717109" algn="l"/>
                <a:tab pos="717955" algn="l"/>
              </a:tabLst>
            </a:pPr>
            <a:r>
              <a:rPr sz="1200" spc="-7" dirty="0">
                <a:latin typeface="Arial"/>
                <a:cs typeface="Arial"/>
              </a:rPr>
              <a:t>Other</a:t>
            </a:r>
            <a:r>
              <a:rPr sz="1200" spc="-113" dirty="0">
                <a:latin typeface="Arial"/>
                <a:cs typeface="Arial"/>
              </a:rPr>
              <a:t> </a:t>
            </a:r>
            <a:r>
              <a:rPr sz="1200" dirty="0">
                <a:latin typeface="Arial"/>
                <a:cs typeface="Arial"/>
              </a:rPr>
              <a:t>Uses</a:t>
            </a:r>
            <a:endParaRPr sz="1200">
              <a:latin typeface="Arial"/>
              <a:cs typeface="Arial"/>
            </a:endParaRPr>
          </a:p>
        </p:txBody>
      </p:sp>
      <p:sp>
        <p:nvSpPr>
          <p:cNvPr id="7" name="object 7"/>
          <p:cNvSpPr txBox="1"/>
          <p:nvPr/>
        </p:nvSpPr>
        <p:spPr>
          <a:xfrm>
            <a:off x="9279499" y="5027467"/>
            <a:ext cx="2413847" cy="1487587"/>
          </a:xfrm>
          <a:prstGeom prst="rect">
            <a:avLst/>
          </a:prstGeom>
          <a:solidFill>
            <a:srgbClr val="D9D9D9"/>
          </a:solidFill>
          <a:ln w="9524">
            <a:solidFill>
              <a:srgbClr val="595959"/>
            </a:solidFill>
          </a:ln>
        </p:spPr>
        <p:txBody>
          <a:bodyPr vert="horz" wrap="square" lIns="0" tIns="38100" rIns="0" bIns="0" rtlCol="0">
            <a:spAutoFit/>
          </a:bodyPr>
          <a:lstStyle/>
          <a:p>
            <a:pPr marL="107524">
              <a:lnSpc>
                <a:spcPts val="1420"/>
              </a:lnSpc>
              <a:spcBef>
                <a:spcPts val="300"/>
              </a:spcBef>
            </a:pPr>
            <a:r>
              <a:rPr sz="1200" u="sng" spc="-300" dirty="0">
                <a:latin typeface="Times New Roman"/>
                <a:cs typeface="Times New Roman"/>
              </a:rPr>
              <a:t> </a:t>
            </a:r>
            <a:r>
              <a:rPr sz="1200" b="1" u="sng" spc="-7" dirty="0">
                <a:latin typeface="Arial"/>
                <a:cs typeface="Arial"/>
              </a:rPr>
              <a:t>SACS Form</a:t>
            </a:r>
            <a:r>
              <a:rPr sz="1200" b="1" u="sng" spc="-87" dirty="0">
                <a:latin typeface="Arial"/>
                <a:cs typeface="Arial"/>
              </a:rPr>
              <a:t> </a:t>
            </a:r>
            <a:r>
              <a:rPr sz="1200" b="1" u="sng" dirty="0">
                <a:latin typeface="Arial"/>
                <a:cs typeface="Arial"/>
              </a:rPr>
              <a:t>01</a:t>
            </a:r>
            <a:endParaRPr sz="1200">
              <a:latin typeface="Arial"/>
              <a:cs typeface="Arial"/>
            </a:endParaRPr>
          </a:p>
          <a:p>
            <a:pPr marL="717109" indent="-397077">
              <a:lnSpc>
                <a:spcPts val="1400"/>
              </a:lnSpc>
              <a:buChar char="●"/>
              <a:tabLst>
                <a:tab pos="717109" algn="l"/>
                <a:tab pos="717955" algn="l"/>
              </a:tabLst>
            </a:pPr>
            <a:r>
              <a:rPr sz="1200" spc="-7" dirty="0">
                <a:latin typeface="Arial"/>
                <a:cs typeface="Arial"/>
              </a:rPr>
              <a:t>Page</a:t>
            </a:r>
            <a:r>
              <a:rPr sz="1200" spc="-113" dirty="0">
                <a:latin typeface="Arial"/>
                <a:cs typeface="Arial"/>
              </a:rPr>
              <a:t> </a:t>
            </a:r>
            <a:r>
              <a:rPr sz="1200" spc="-7" dirty="0">
                <a:latin typeface="Arial"/>
                <a:cs typeface="Arial"/>
              </a:rPr>
              <a:t>4</a:t>
            </a:r>
            <a:endParaRPr sz="1200">
              <a:latin typeface="Arial"/>
              <a:cs typeface="Arial"/>
            </a:endParaRPr>
          </a:p>
          <a:p>
            <a:pPr marL="717109" marR="648529" indent="-397077">
              <a:lnSpc>
                <a:spcPts val="1400"/>
              </a:lnSpc>
              <a:spcBef>
                <a:spcPts val="60"/>
              </a:spcBef>
              <a:buChar char="●"/>
              <a:tabLst>
                <a:tab pos="717109" algn="l"/>
                <a:tab pos="717955" algn="l"/>
              </a:tabLst>
            </a:pPr>
            <a:r>
              <a:rPr sz="1200" spc="-7" dirty="0">
                <a:latin typeface="Arial"/>
                <a:cs typeface="Arial"/>
              </a:rPr>
              <a:t>Subtotal, LCFF  Sources</a:t>
            </a:r>
            <a:endParaRPr sz="1200">
              <a:latin typeface="Arial"/>
              <a:cs typeface="Arial"/>
            </a:endParaRPr>
          </a:p>
          <a:p>
            <a:pPr marL="107524">
              <a:lnSpc>
                <a:spcPts val="1340"/>
              </a:lnSpc>
            </a:pPr>
            <a:r>
              <a:rPr sz="1200" b="1" dirty="0">
                <a:solidFill>
                  <a:srgbClr val="0000FF"/>
                </a:solidFill>
                <a:latin typeface="Arial"/>
                <a:cs typeface="Arial"/>
              </a:rPr>
              <a:t>-- </a:t>
            </a:r>
            <a:r>
              <a:rPr sz="1200" b="1" spc="-7" dirty="0">
                <a:solidFill>
                  <a:srgbClr val="0000FF"/>
                </a:solidFill>
                <a:latin typeface="Arial"/>
                <a:cs typeface="Arial"/>
              </a:rPr>
              <a:t>Minus</a:t>
            </a:r>
            <a:r>
              <a:rPr sz="1200" b="1" spc="-120" dirty="0">
                <a:solidFill>
                  <a:srgbClr val="0000FF"/>
                </a:solidFill>
                <a:latin typeface="Arial"/>
                <a:cs typeface="Arial"/>
              </a:rPr>
              <a:t> </a:t>
            </a:r>
            <a:r>
              <a:rPr sz="1200" b="1" dirty="0">
                <a:solidFill>
                  <a:srgbClr val="0000FF"/>
                </a:solidFill>
                <a:latin typeface="Arial"/>
                <a:cs typeface="Arial"/>
              </a:rPr>
              <a:t>--</a:t>
            </a:r>
            <a:endParaRPr sz="1200">
              <a:latin typeface="Arial"/>
              <a:cs typeface="Arial"/>
            </a:endParaRPr>
          </a:p>
          <a:p>
            <a:pPr marL="717109" marR="309872" indent="-397077">
              <a:lnSpc>
                <a:spcPts val="1400"/>
              </a:lnSpc>
              <a:spcBef>
                <a:spcPts val="60"/>
              </a:spcBef>
              <a:buChar char="●"/>
              <a:tabLst>
                <a:tab pos="717109" algn="l"/>
                <a:tab pos="717955" algn="l"/>
              </a:tabLst>
            </a:pPr>
            <a:r>
              <a:rPr sz="1200" spc="-7" dirty="0">
                <a:latin typeface="Arial"/>
                <a:cs typeface="Arial"/>
              </a:rPr>
              <a:t>Transfers to Charter  Schools in Lieu  Property</a:t>
            </a:r>
            <a:r>
              <a:rPr sz="1200" spc="-60" dirty="0">
                <a:latin typeface="Arial"/>
                <a:cs typeface="Arial"/>
              </a:rPr>
              <a:t> </a:t>
            </a:r>
            <a:r>
              <a:rPr sz="1200" spc="-7" dirty="0">
                <a:latin typeface="Arial"/>
                <a:cs typeface="Arial"/>
              </a:rPr>
              <a:t>Taxes</a:t>
            </a:r>
            <a:endParaRPr sz="1200">
              <a:latin typeface="Arial"/>
              <a:cs typeface="Arial"/>
            </a:endParaRPr>
          </a:p>
        </p:txBody>
      </p:sp>
      <p:sp>
        <p:nvSpPr>
          <p:cNvPr id="8" name="object 8"/>
          <p:cNvSpPr/>
          <p:nvPr/>
        </p:nvSpPr>
        <p:spPr>
          <a:xfrm>
            <a:off x="9420333" y="3134366"/>
            <a:ext cx="350520" cy="263313"/>
          </a:xfrm>
          <a:custGeom>
            <a:avLst/>
            <a:gdLst/>
            <a:ahLst/>
            <a:cxnLst/>
            <a:rect l="l" t="t" r="r" b="b"/>
            <a:pathLst>
              <a:path w="262890" h="197485">
                <a:moveTo>
                  <a:pt x="262799" y="147824"/>
                </a:moveTo>
                <a:lnTo>
                  <a:pt x="98549" y="147824"/>
                </a:lnTo>
                <a:lnTo>
                  <a:pt x="98549" y="197099"/>
                </a:lnTo>
                <a:lnTo>
                  <a:pt x="0" y="98549"/>
                </a:lnTo>
                <a:lnTo>
                  <a:pt x="98549" y="0"/>
                </a:lnTo>
                <a:lnTo>
                  <a:pt x="98549" y="49274"/>
                </a:lnTo>
                <a:lnTo>
                  <a:pt x="262799" y="49274"/>
                </a:lnTo>
                <a:lnTo>
                  <a:pt x="262799" y="147824"/>
                </a:lnTo>
                <a:close/>
              </a:path>
            </a:pathLst>
          </a:custGeom>
          <a:ln w="9524">
            <a:solidFill>
              <a:srgbClr val="595959"/>
            </a:solidFill>
          </a:ln>
        </p:spPr>
        <p:txBody>
          <a:bodyPr wrap="square" lIns="0" tIns="0" rIns="0" bIns="0" rtlCol="0"/>
          <a:lstStyle/>
          <a:p>
            <a:endParaRPr sz="2400"/>
          </a:p>
        </p:txBody>
      </p:sp>
      <p:sp>
        <p:nvSpPr>
          <p:cNvPr id="9" name="object 9"/>
          <p:cNvSpPr/>
          <p:nvPr/>
        </p:nvSpPr>
        <p:spPr>
          <a:xfrm>
            <a:off x="9755701" y="3051968"/>
            <a:ext cx="1848273" cy="1110825"/>
          </a:xfrm>
          <a:custGeom>
            <a:avLst/>
            <a:gdLst/>
            <a:ahLst/>
            <a:cxnLst/>
            <a:rect l="l" t="t" r="r" b="b"/>
            <a:pathLst>
              <a:path w="1386204" h="833119">
                <a:moveTo>
                  <a:pt x="0" y="138752"/>
                </a:moveTo>
                <a:lnTo>
                  <a:pt x="7073" y="94896"/>
                </a:lnTo>
                <a:lnTo>
                  <a:pt x="26771" y="56807"/>
                </a:lnTo>
                <a:lnTo>
                  <a:pt x="56807" y="26771"/>
                </a:lnTo>
                <a:lnTo>
                  <a:pt x="94896" y="7073"/>
                </a:lnTo>
                <a:lnTo>
                  <a:pt x="138752" y="0"/>
                </a:lnTo>
                <a:lnTo>
                  <a:pt x="1247246" y="0"/>
                </a:lnTo>
                <a:lnTo>
                  <a:pt x="1300345" y="10561"/>
                </a:lnTo>
                <a:lnTo>
                  <a:pt x="1345359" y="40639"/>
                </a:lnTo>
                <a:lnTo>
                  <a:pt x="1375437" y="85654"/>
                </a:lnTo>
                <a:lnTo>
                  <a:pt x="1385999" y="138752"/>
                </a:lnTo>
                <a:lnTo>
                  <a:pt x="1385999" y="693747"/>
                </a:lnTo>
                <a:lnTo>
                  <a:pt x="1378926" y="737603"/>
                </a:lnTo>
                <a:lnTo>
                  <a:pt x="1359228" y="775692"/>
                </a:lnTo>
                <a:lnTo>
                  <a:pt x="1329192" y="805728"/>
                </a:lnTo>
                <a:lnTo>
                  <a:pt x="1291103" y="825426"/>
                </a:lnTo>
                <a:lnTo>
                  <a:pt x="1247246" y="832499"/>
                </a:lnTo>
                <a:lnTo>
                  <a:pt x="138752" y="832499"/>
                </a:lnTo>
                <a:lnTo>
                  <a:pt x="94896" y="825426"/>
                </a:lnTo>
                <a:lnTo>
                  <a:pt x="56807" y="805728"/>
                </a:lnTo>
                <a:lnTo>
                  <a:pt x="26771" y="775692"/>
                </a:lnTo>
                <a:lnTo>
                  <a:pt x="7073" y="737603"/>
                </a:lnTo>
                <a:lnTo>
                  <a:pt x="0" y="693747"/>
                </a:lnTo>
                <a:lnTo>
                  <a:pt x="0" y="138752"/>
                </a:lnTo>
                <a:close/>
              </a:path>
            </a:pathLst>
          </a:custGeom>
          <a:ln w="9524">
            <a:solidFill>
              <a:srgbClr val="595959"/>
            </a:solidFill>
          </a:ln>
        </p:spPr>
        <p:txBody>
          <a:bodyPr wrap="square" lIns="0" tIns="0" rIns="0" bIns="0" rtlCol="0"/>
          <a:lstStyle/>
          <a:p>
            <a:endParaRPr sz="2400"/>
          </a:p>
        </p:txBody>
      </p:sp>
      <p:sp>
        <p:nvSpPr>
          <p:cNvPr id="10" name="object 10"/>
          <p:cNvSpPr/>
          <p:nvPr/>
        </p:nvSpPr>
        <p:spPr>
          <a:xfrm>
            <a:off x="202568" y="4114733"/>
            <a:ext cx="1848273" cy="1060027"/>
          </a:xfrm>
          <a:custGeom>
            <a:avLst/>
            <a:gdLst/>
            <a:ahLst/>
            <a:cxnLst/>
            <a:rect l="l" t="t" r="r" b="b"/>
            <a:pathLst>
              <a:path w="1386205" h="795020">
                <a:moveTo>
                  <a:pt x="0" y="132502"/>
                </a:moveTo>
                <a:lnTo>
                  <a:pt x="6755" y="90621"/>
                </a:lnTo>
                <a:lnTo>
                  <a:pt x="25565" y="54248"/>
                </a:lnTo>
                <a:lnTo>
                  <a:pt x="54248" y="25565"/>
                </a:lnTo>
                <a:lnTo>
                  <a:pt x="90621" y="6755"/>
                </a:lnTo>
                <a:lnTo>
                  <a:pt x="132502" y="0"/>
                </a:lnTo>
                <a:lnTo>
                  <a:pt x="1253497" y="0"/>
                </a:lnTo>
                <a:lnTo>
                  <a:pt x="1304203" y="10086"/>
                </a:lnTo>
                <a:lnTo>
                  <a:pt x="1347190" y="38809"/>
                </a:lnTo>
                <a:lnTo>
                  <a:pt x="1375913" y="81796"/>
                </a:lnTo>
                <a:lnTo>
                  <a:pt x="1385999" y="132502"/>
                </a:lnTo>
                <a:lnTo>
                  <a:pt x="1385999" y="662497"/>
                </a:lnTo>
                <a:lnTo>
                  <a:pt x="1379244" y="704378"/>
                </a:lnTo>
                <a:lnTo>
                  <a:pt x="1360434" y="740751"/>
                </a:lnTo>
                <a:lnTo>
                  <a:pt x="1331751" y="769434"/>
                </a:lnTo>
                <a:lnTo>
                  <a:pt x="1295378" y="788244"/>
                </a:lnTo>
                <a:lnTo>
                  <a:pt x="1253497" y="794999"/>
                </a:lnTo>
                <a:lnTo>
                  <a:pt x="132502" y="794999"/>
                </a:lnTo>
                <a:lnTo>
                  <a:pt x="90621" y="788244"/>
                </a:lnTo>
                <a:lnTo>
                  <a:pt x="54248" y="769434"/>
                </a:lnTo>
                <a:lnTo>
                  <a:pt x="25565" y="740751"/>
                </a:lnTo>
                <a:lnTo>
                  <a:pt x="6755" y="704378"/>
                </a:lnTo>
                <a:lnTo>
                  <a:pt x="0" y="662497"/>
                </a:lnTo>
                <a:lnTo>
                  <a:pt x="0" y="132502"/>
                </a:lnTo>
                <a:close/>
              </a:path>
            </a:pathLst>
          </a:custGeom>
          <a:ln w="9524">
            <a:solidFill>
              <a:srgbClr val="595959"/>
            </a:solidFill>
          </a:ln>
        </p:spPr>
        <p:txBody>
          <a:bodyPr wrap="square" lIns="0" tIns="0" rIns="0" bIns="0" rtlCol="0"/>
          <a:lstStyle/>
          <a:p>
            <a:endParaRPr sz="2400"/>
          </a:p>
        </p:txBody>
      </p:sp>
      <p:sp>
        <p:nvSpPr>
          <p:cNvPr id="11" name="object 11"/>
          <p:cNvSpPr txBox="1"/>
          <p:nvPr/>
        </p:nvSpPr>
        <p:spPr>
          <a:xfrm>
            <a:off x="351677" y="3193794"/>
            <a:ext cx="10962640" cy="1876860"/>
          </a:xfrm>
          <a:prstGeom prst="rect">
            <a:avLst/>
          </a:prstGeom>
        </p:spPr>
        <p:txBody>
          <a:bodyPr vert="horz" wrap="square" lIns="0" tIns="0" rIns="0" bIns="0" rtlCol="0">
            <a:spAutoFit/>
          </a:bodyPr>
          <a:lstStyle/>
          <a:p>
            <a:pPr marL="9572173" marR="6773"/>
            <a:r>
              <a:rPr sz="1333" spc="-7" dirty="0">
                <a:latin typeface="Arial"/>
                <a:cs typeface="Arial"/>
              </a:rPr>
              <a:t>Total $ Budgeted  for Actions /  Services in LCAP  Year (All</a:t>
            </a:r>
            <a:r>
              <a:rPr sz="1333" spc="-40" dirty="0">
                <a:latin typeface="Arial"/>
                <a:cs typeface="Arial"/>
              </a:rPr>
              <a:t> </a:t>
            </a:r>
            <a:r>
              <a:rPr sz="1333" spc="-7" dirty="0">
                <a:latin typeface="Arial"/>
                <a:cs typeface="Arial"/>
              </a:rPr>
              <a:t>Sources)</a:t>
            </a:r>
            <a:endParaRPr sz="1333">
              <a:latin typeface="Arial"/>
              <a:cs typeface="Arial"/>
            </a:endParaRPr>
          </a:p>
          <a:p>
            <a:pPr>
              <a:spcBef>
                <a:spcPts val="7"/>
              </a:spcBef>
            </a:pPr>
            <a:endParaRPr sz="1533">
              <a:latin typeface="Times New Roman"/>
              <a:cs typeface="Times New Roman"/>
            </a:endParaRPr>
          </a:p>
          <a:p>
            <a:pPr marL="16933" marR="9561168"/>
            <a:r>
              <a:rPr sz="1333" spc="-7" dirty="0">
                <a:latin typeface="Arial"/>
                <a:cs typeface="Arial"/>
              </a:rPr>
              <a:t>Explain use of  funds not</a:t>
            </a:r>
            <a:r>
              <a:rPr sz="1333" spc="-40" dirty="0">
                <a:latin typeface="Arial"/>
                <a:cs typeface="Arial"/>
              </a:rPr>
              <a:t> </a:t>
            </a:r>
            <a:r>
              <a:rPr sz="1333" spc="-7" dirty="0">
                <a:latin typeface="Arial"/>
                <a:cs typeface="Arial"/>
              </a:rPr>
              <a:t>included  in LCAP Actions /  Services</a:t>
            </a:r>
            <a:endParaRPr sz="1333">
              <a:latin typeface="Arial"/>
              <a:cs typeface="Arial"/>
            </a:endParaRPr>
          </a:p>
        </p:txBody>
      </p:sp>
      <p:sp>
        <p:nvSpPr>
          <p:cNvPr id="12" name="object 12"/>
          <p:cNvSpPr/>
          <p:nvPr/>
        </p:nvSpPr>
        <p:spPr>
          <a:xfrm>
            <a:off x="10537200" y="266499"/>
            <a:ext cx="1655233" cy="0"/>
          </a:xfrm>
          <a:custGeom>
            <a:avLst/>
            <a:gdLst/>
            <a:ahLst/>
            <a:cxnLst/>
            <a:rect l="l" t="t" r="r" b="b"/>
            <a:pathLst>
              <a:path w="1241425">
                <a:moveTo>
                  <a:pt x="0" y="0"/>
                </a:moveTo>
                <a:lnTo>
                  <a:pt x="1241099" y="0"/>
                </a:lnTo>
              </a:path>
            </a:pathLst>
          </a:custGeom>
          <a:ln w="3175">
            <a:solidFill>
              <a:srgbClr val="F1C131"/>
            </a:solidFill>
          </a:ln>
        </p:spPr>
        <p:txBody>
          <a:bodyPr wrap="square" lIns="0" tIns="0" rIns="0" bIns="0" rtlCol="0"/>
          <a:lstStyle/>
          <a:p>
            <a:endParaRPr sz="2400"/>
          </a:p>
        </p:txBody>
      </p:sp>
      <p:sp>
        <p:nvSpPr>
          <p:cNvPr id="13" name="object 13"/>
          <p:cNvSpPr txBox="1"/>
          <p:nvPr/>
        </p:nvSpPr>
        <p:spPr>
          <a:xfrm>
            <a:off x="11821072" y="6412493"/>
            <a:ext cx="222673" cy="205121"/>
          </a:xfrm>
          <a:prstGeom prst="rect">
            <a:avLst/>
          </a:prstGeom>
        </p:spPr>
        <p:txBody>
          <a:bodyPr vert="horz" wrap="square" lIns="0" tIns="0" rIns="0" bIns="0" rtlCol="0">
            <a:spAutoFit/>
          </a:bodyPr>
          <a:lstStyle/>
          <a:p>
            <a:pPr marL="16933"/>
            <a:r>
              <a:rPr lang="en-US" sz="1333" spc="-7" dirty="0">
                <a:solidFill>
                  <a:srgbClr val="595959"/>
                </a:solidFill>
                <a:latin typeface="Arial"/>
                <a:cs typeface="Arial"/>
              </a:rPr>
              <a:t>9</a:t>
            </a:r>
            <a:endParaRPr sz="1333" dirty="0">
              <a:latin typeface="Arial"/>
              <a:cs typeface="Arial"/>
            </a:endParaRPr>
          </a:p>
        </p:txBody>
      </p:sp>
    </p:spTree>
    <p:extLst>
      <p:ext uri="{BB962C8B-B14F-4D97-AF65-F5344CB8AC3E}">
        <p14:creationId xmlns:p14="http://schemas.microsoft.com/office/powerpoint/2010/main" val="35851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07D909F204D6584FA5E547FCC6D6C46E" ma:contentTypeVersion="0" ma:contentTypeDescription="Create a new document." ma:contentTypeScope="" ma:versionID="03355868b656419961c1870c5c932c74">
  <xsd:schema xmlns:xsd="http://www.w3.org/2001/XMLSchema" xmlns:xs="http://www.w3.org/2001/XMLSchema" xmlns:p="http://schemas.microsoft.com/office/2006/metadata/properties" xmlns:ns2="a23e6d57-d8a4-4f46-af0d-446ccfa6714c" targetNamespace="http://schemas.microsoft.com/office/2006/metadata/properties" ma:root="true" ma:fieldsID="9aa4af4519e9fcaaf635101a843db7d8" ns2:_="">
    <xsd:import namespace="a23e6d57-d8a4-4f46-af0d-446ccfa6714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e6d57-d8a4-4f46-af0d-446ccfa6714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a23e6d57-d8a4-4f46-af0d-446ccfa6714c">7TUPDFEVKPPK-867-39</_dlc_DocId>
    <_dlc_DocIdUrl xmlns="a23e6d57-d8a4-4f46-af0d-446ccfa6714c">
      <Url>https://www.sccoe.org/district-lcap/resources/_layouts/15/DocIdRedir.aspx?ID=7TUPDFEVKPPK-867-39</Url>
      <Description>7TUPDFEVKPPK-867-39</Description>
    </_dlc_DocIdUrl>
  </documentManagement>
</p:properties>
</file>

<file path=customXml/itemProps1.xml><?xml version="1.0" encoding="utf-8"?>
<ds:datastoreItem xmlns:ds="http://schemas.openxmlformats.org/officeDocument/2006/customXml" ds:itemID="{FF60D375-93B3-4401-88A5-6D13B1BF6FB1}"/>
</file>

<file path=customXml/itemProps2.xml><?xml version="1.0" encoding="utf-8"?>
<ds:datastoreItem xmlns:ds="http://schemas.openxmlformats.org/officeDocument/2006/customXml" ds:itemID="{0AD8FB12-EBA8-45A0-8063-3A031401B617}"/>
</file>

<file path=customXml/itemProps3.xml><?xml version="1.0" encoding="utf-8"?>
<ds:datastoreItem xmlns:ds="http://schemas.openxmlformats.org/officeDocument/2006/customXml" ds:itemID="{F37FCBD2-D675-4B2A-A67A-D451A5901BF0}"/>
</file>

<file path=customXml/itemProps4.xml><?xml version="1.0" encoding="utf-8"?>
<ds:datastoreItem xmlns:ds="http://schemas.openxmlformats.org/officeDocument/2006/customXml" ds:itemID="{5127C358-56AD-4611-92E9-BFD116EEB5B3}"/>
</file>

<file path=docProps/app.xml><?xml version="1.0" encoding="utf-8"?>
<Properties xmlns="http://schemas.openxmlformats.org/officeDocument/2006/extended-properties" xmlns:vt="http://schemas.openxmlformats.org/officeDocument/2006/docPropsVTypes">
  <TotalTime>829</TotalTime>
  <Words>1835</Words>
  <Application>Microsoft Office PowerPoint</Application>
  <PresentationFormat>Widescreen</PresentationFormat>
  <Paragraphs>269</Paragraphs>
  <Slides>25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MS PGothic</vt:lpstr>
      <vt:lpstr>Arial</vt:lpstr>
      <vt:lpstr>Arial Black</vt:lpstr>
      <vt:lpstr>Arial Rounded MT Bold</vt:lpstr>
      <vt:lpstr>Calibri</vt:lpstr>
      <vt:lpstr>Calibri Light</vt:lpstr>
      <vt:lpstr>Times New Roman</vt:lpstr>
      <vt:lpstr>Verdana</vt:lpstr>
      <vt:lpstr>Office Theme</vt:lpstr>
      <vt:lpstr>LCAP 2017</vt:lpstr>
      <vt:lpstr>PowerPoint Presentation</vt:lpstr>
      <vt:lpstr>PowerPoint Presentation</vt:lpstr>
      <vt:lpstr>Political Context</vt:lpstr>
      <vt:lpstr>What to do before completing section</vt:lpstr>
      <vt:lpstr>PowerPoint Presentation</vt:lpstr>
      <vt:lpstr>PowerPoint Presentation</vt:lpstr>
      <vt:lpstr>PowerPoint Presentation</vt:lpstr>
      <vt:lpstr>PowerPoint Presentation</vt:lpstr>
      <vt:lpstr>Completing the Budget Summary</vt:lpstr>
      <vt:lpstr>Completing the Budget Summary</vt:lpstr>
      <vt:lpstr>Completing the Budget Summary</vt:lpstr>
      <vt:lpstr>Completing the Budget Summary</vt:lpstr>
      <vt:lpstr>Completing the Budget Summary</vt:lpstr>
      <vt:lpstr>PowerPoint Presentation</vt:lpstr>
      <vt:lpstr>Budget Summary: COE Review</vt:lpstr>
      <vt:lpstr>Budget Summary: COE Review</vt:lpstr>
      <vt:lpstr>Budget Summary: COE Review</vt:lpstr>
      <vt:lpstr>Budget Summary: COE Review</vt:lpstr>
      <vt:lpstr>Budget Summary: COE Review</vt:lpstr>
      <vt:lpstr>Budget Summary Example:</vt:lpstr>
      <vt:lpstr>District General Fund Budget</vt:lpstr>
      <vt:lpstr>Approvable – Non Approvable?</vt:lpstr>
      <vt:lpstr>Goals Actions and Services</vt:lpstr>
      <vt:lpstr>PowerPoint Presentation</vt:lpstr>
    </vt:vector>
  </TitlesOfParts>
  <Company>Santa Clara County Office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Bachicha</dc:creator>
  <cp:lastModifiedBy>Michael Bachicha</cp:lastModifiedBy>
  <cp:revision>18</cp:revision>
  <dcterms:created xsi:type="dcterms:W3CDTF">2017-03-02T16:54:52Z</dcterms:created>
  <dcterms:modified xsi:type="dcterms:W3CDTF">2017-03-14T16:57:06Z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0x01010007D909F204D6584FA5E547FCC6D6C46E</vt:lpwstr>
  </property>
  <property fmtid="{D5CDD505-2E9C-101B-9397-08002B2CF9AE}" pid="3" name="_dlc_DocIdItemGuid">
    <vt:lpwstr>3cae63e8-163c-44ce-b98d-d03b35d91679</vt:lpwstr>
  </property>
</Properties>
</file>